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474" r:id="rId6"/>
    <p:sldId id="473" r:id="rId7"/>
    <p:sldId id="370" r:id="rId8"/>
    <p:sldId id="508" r:id="rId9"/>
    <p:sldId id="509" r:id="rId10"/>
    <p:sldId id="517" r:id="rId11"/>
    <p:sldId id="515" r:id="rId12"/>
    <p:sldId id="516" r:id="rId13"/>
    <p:sldId id="377" r:id="rId14"/>
    <p:sldId id="505" r:id="rId15"/>
    <p:sldId id="506" r:id="rId16"/>
    <p:sldId id="510" r:id="rId17"/>
    <p:sldId id="513" r:id="rId18"/>
    <p:sldId id="511" r:id="rId19"/>
    <p:sldId id="512" r:id="rId20"/>
    <p:sldId id="372" r:id="rId21"/>
    <p:sldId id="332" r:id="rId22"/>
    <p:sldId id="30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64">
          <p15:clr>
            <a:srgbClr val="A4A3A4"/>
          </p15:clr>
        </p15:guide>
        <p15:guide id="2" pos="5457">
          <p15:clr>
            <a:srgbClr val="A4A3A4"/>
          </p15:clr>
        </p15:guide>
        <p15:guide id="3" pos="3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A2D"/>
    <a:srgbClr val="EF5866"/>
    <a:srgbClr val="AAAAFF"/>
    <a:srgbClr val="99FFCC"/>
    <a:srgbClr val="63AF5E"/>
    <a:srgbClr val="F48437"/>
    <a:srgbClr val="262626"/>
    <a:srgbClr val="48484A"/>
    <a:srgbClr val="DCDDDE"/>
    <a:srgbClr val="B1B3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D714D0-D36A-4EBB-AB07-79C0805D166B}" v="2897" vWet="2899" dt="2022-09-08T16:07:14.710"/>
    <p1510:client id="{8428C109-3099-4BCC-9264-8BEDBD0FC523}" v="2128" dt="2022-09-08T16:34:45.112"/>
    <p1510:client id="{B54D67BA-F30E-4F9D-A7ED-2DD26874298B}" v="223" vWet="225" dt="2022-09-08T15:57:25.211"/>
    <p1510:client id="{EFA76839-2187-4E68-A143-DBF7FFFC77F1}" v="164" vWet="166" dt="2022-09-08T16:01:25.852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4264"/>
        <p:guide pos="5457"/>
        <p:guide pos="304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B3D4B-E7F6-4A42-853B-40C1A88C262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C7C1A-D5B2-4BB7-A8A5-88681A8C6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64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86A57-3D42-1746-A4F9-9BA3F9944E9C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6EF74-4753-DA47-9B34-F93D23E42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0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16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AE02A-CE38-4B5A-824F-4C9CA542A59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46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_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59844" y="2950340"/>
            <a:ext cx="4938712" cy="934919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105823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59844" y="4372053"/>
            <a:ext cx="4938712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r>
              <a:rPr lang="en-US"/>
              <a:t>October 1, 2020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3259138" y="4116388"/>
            <a:ext cx="4938712" cy="2555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1E92D7-15E6-1942-8625-B18760C094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6" y="3094355"/>
            <a:ext cx="2419518" cy="68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4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0"/>
          </p:nvPr>
        </p:nvSpPr>
        <p:spPr>
          <a:xfrm>
            <a:off x="592138" y="1420813"/>
            <a:ext cx="8094662" cy="4656137"/>
          </a:xfrm>
        </p:spPr>
        <p:txBody>
          <a:bodyPr>
            <a:noAutofit/>
          </a:bodyPr>
          <a:lstStyle>
            <a:lvl1pPr marL="344488" indent="-225425"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58496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_Dark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 userDrawn="1"/>
        </p:nvSpPr>
        <p:spPr>
          <a:xfrm>
            <a:off x="-1" y="2833781"/>
            <a:ext cx="8111439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12325" y="2931664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09198" y="2931664"/>
            <a:ext cx="5555720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719275" y="3142803"/>
            <a:ext cx="515262" cy="79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6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_Dark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33"/>
          <a:stretch/>
        </p:blipFill>
        <p:spPr>
          <a:xfrm>
            <a:off x="773913" y="3131031"/>
            <a:ext cx="598339" cy="802828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1512325" y="2931664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09198" y="2931664"/>
            <a:ext cx="5555720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rgbClr val="FFFFFF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472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vider_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1512325" y="2931664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09198" y="2931664"/>
            <a:ext cx="5555720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719275" y="3142803"/>
            <a:ext cx="515262" cy="79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45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act_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271264" y="2415272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Project Manager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271264" y="2705186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271264" y="3003840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Email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5723FD2-6D43-CB4C-A7CB-69C684CDA0CB}"/>
              </a:ext>
            </a:extLst>
          </p:cNvPr>
          <p:cNvCxnSpPr/>
          <p:nvPr userDrawn="1"/>
        </p:nvCxnSpPr>
        <p:spPr>
          <a:xfrm>
            <a:off x="3848986" y="1722474"/>
            <a:ext cx="0" cy="372139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068D2035-7F9D-EC44-B05F-1C0658CD6E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70734" y="3841281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Project Manager Name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C13365BF-E8C9-1B4F-AC85-910AE54047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70734" y="4131195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7472B294-679F-764A-B21D-7B0E0AD407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70734" y="4429849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Email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93AE51-E9C3-4246-ACF4-63A86BCB2C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2963" y="2870791"/>
            <a:ext cx="3434822" cy="136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21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act_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5723FD2-6D43-CB4C-A7CB-69C684CDA0CB}"/>
              </a:ext>
            </a:extLst>
          </p:cNvPr>
          <p:cNvCxnSpPr/>
          <p:nvPr userDrawn="1"/>
        </p:nvCxnSpPr>
        <p:spPr>
          <a:xfrm>
            <a:off x="3848986" y="1722474"/>
            <a:ext cx="0" cy="3721396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2F20015-BA9E-3048-9E93-A34E51B241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5" y="3155787"/>
            <a:ext cx="2887967" cy="820790"/>
          </a:xfrm>
          <a:prstGeom prst="rect">
            <a:avLst/>
          </a:prstGeom>
        </p:spPr>
      </p:pic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664EA9D3-60ED-DE47-9D70-4A0B42C796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71264" y="2415272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Project Manager Name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9AA88360-5EA2-7A4D-874A-C59E6062A1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1264" y="2705186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42E3E798-00B5-AE44-A012-94522CA7F8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1264" y="3003840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D124E19B-EECD-4847-B3CA-F0FFFF5224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70734" y="3851913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Another Name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3E6B1AA8-75EC-1446-BAE9-3CBBDF26B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70734" y="4152460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5633C67D-B2C2-744F-9176-D9951DAD12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70734" y="4451114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3222083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act with M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5B200B7-0EC0-B545-982E-1F56089A8B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2963" y="2870791"/>
            <a:ext cx="3434822" cy="1360968"/>
          </a:xfrm>
          <a:prstGeom prst="rect">
            <a:avLst/>
          </a:prstGeom>
        </p:spPr>
      </p:pic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4A53C0E1-CCF4-C24E-A0FF-C24F9DBA49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3041" y="4046678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Project Manager Name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761F9967-CE14-F746-8202-765BEAAC85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33041" y="4347225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437B4F26-4BF5-BB4A-B0A2-96BCEF550B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3041" y="4645879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F3452415-2FD2-B941-A0A2-772E01B311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32511" y="5493952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Another Name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5CE3F67E-BF1D-D941-9E60-AE95BD584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32511" y="5794499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2F3A7549-8177-3E49-968D-AE54A2FED1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32511" y="6082520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Email</a:t>
            </a: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B175DEC0-23A3-4DE9-A75D-DE667228D3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64613" y="248462"/>
            <a:ext cx="5926346" cy="350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58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This is the RSG Palette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2666" y="1454150"/>
            <a:ext cx="8094134" cy="1143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24395" y="2968830"/>
            <a:ext cx="7220198" cy="1840676"/>
            <a:chOff x="724395" y="2968830"/>
            <a:chExt cx="7220198" cy="1318161"/>
          </a:xfrm>
        </p:grpSpPr>
        <p:sp>
          <p:nvSpPr>
            <p:cNvPr id="5" name="Rectangle 4"/>
            <p:cNvSpPr/>
            <p:nvPr/>
          </p:nvSpPr>
          <p:spPr>
            <a:xfrm>
              <a:off x="724395" y="2968830"/>
              <a:ext cx="1472540" cy="13181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15689" y="2968830"/>
              <a:ext cx="1472540" cy="131816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06983" y="2968830"/>
              <a:ext cx="593765" cy="10094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95752" y="2968830"/>
              <a:ext cx="593765" cy="1009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72646" y="2968830"/>
              <a:ext cx="593765" cy="1009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61415" y="2968830"/>
              <a:ext cx="593765" cy="1009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50184" y="2968830"/>
              <a:ext cx="593765" cy="10094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50828" y="2968830"/>
              <a:ext cx="593765" cy="100940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06984" y="4085111"/>
              <a:ext cx="1282534" cy="2018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96399" y="4085111"/>
              <a:ext cx="1282534" cy="2018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50184" y="4085111"/>
              <a:ext cx="1282534" cy="2018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629395" y="4785757"/>
            <a:ext cx="3063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tx2"/>
                </a:solidFill>
              </a:rPr>
              <a:t>main colors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868884" y="2701036"/>
            <a:ext cx="30638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>
                <a:solidFill>
                  <a:schemeClr val="tx2"/>
                </a:solidFill>
              </a:rPr>
              <a:t>Pop/accent colors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4251366" y="4833257"/>
            <a:ext cx="3681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>
                <a:solidFill>
                  <a:schemeClr val="tx2"/>
                </a:solidFill>
              </a:rPr>
              <a:t>Neutrals of grey and light warm yellow</a:t>
            </a:r>
          </a:p>
        </p:txBody>
      </p:sp>
    </p:spTree>
    <p:extLst>
      <p:ext uri="{BB962C8B-B14F-4D97-AF65-F5344CB8AC3E}">
        <p14:creationId xmlns:p14="http://schemas.microsoft.com/office/powerpoint/2010/main" val="315751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CE1E-41C5-476A-AB8D-4C2AE2DBCC24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202A0-B1AA-43DC-8741-9D604854B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84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_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 userDrawn="1"/>
        </p:nvSpPr>
        <p:spPr>
          <a:xfrm>
            <a:off x="-33797" y="2824744"/>
            <a:ext cx="8328398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59844" y="2950341"/>
            <a:ext cx="4938712" cy="91610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105823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259844" y="4076096"/>
            <a:ext cx="4938712" cy="29028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59844" y="4372053"/>
            <a:ext cx="4938712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r>
              <a:rPr lang="en-US"/>
              <a:t>October 1, 2020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5EB54-B298-9543-845F-98ED97C920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6" y="3094355"/>
            <a:ext cx="2419518" cy="68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2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with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ridgeLiftProfilePhoto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33" y="-79554"/>
            <a:ext cx="9162288" cy="4482936"/>
          </a:xfrm>
          <a:prstGeom prst="rect">
            <a:avLst/>
          </a:prstGeom>
        </p:spPr>
      </p:pic>
      <p:sp>
        <p:nvSpPr>
          <p:cNvPr id="21" name="Rectangle 10"/>
          <p:cNvSpPr/>
          <p:nvPr userDrawn="1"/>
        </p:nvSpPr>
        <p:spPr>
          <a:xfrm>
            <a:off x="-10632" y="4054970"/>
            <a:ext cx="8315866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45733" y="4198682"/>
            <a:ext cx="4938712" cy="90013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6" y="4342697"/>
            <a:ext cx="2419518" cy="68765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105823" y="4198682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245733" y="5324438"/>
            <a:ext cx="4938712" cy="29028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45733" y="5620395"/>
            <a:ext cx="4938712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r>
              <a:rPr lang="en-US"/>
              <a:t>October 1, 2020</a:t>
            </a:r>
          </a:p>
        </p:txBody>
      </p:sp>
    </p:spTree>
    <p:extLst>
      <p:ext uri="{BB962C8B-B14F-4D97-AF65-F5344CB8AC3E}">
        <p14:creationId xmlns:p14="http://schemas.microsoft.com/office/powerpoint/2010/main" val="124427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2138" y="1436688"/>
            <a:ext cx="8094662" cy="4370387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56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92666" y="1454150"/>
            <a:ext cx="8094134" cy="1143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400">
                <a:solidFill>
                  <a:schemeClr val="tx2"/>
                </a:solidFill>
              </a:defRPr>
            </a:lvl2pPr>
            <a:lvl3pPr marL="9144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2666" y="2724150"/>
            <a:ext cx="8094134" cy="3005138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8741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120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92138" y="1533525"/>
            <a:ext cx="8094662" cy="1928813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2666" y="3636669"/>
            <a:ext cx="8094134" cy="249696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8499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F68B1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688975" indent="-231775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Autofit/>
          </a:bodyPr>
          <a:lstStyle>
            <a:lvl1pPr marL="2317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282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2593" y="1535113"/>
            <a:ext cx="5394207" cy="639762"/>
          </a:xfrm>
        </p:spPr>
        <p:txBody>
          <a:bodyPr anchor="t" anchorCtr="0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92593" y="2174875"/>
            <a:ext cx="5394208" cy="3951288"/>
          </a:xfrm>
        </p:spPr>
        <p:txBody>
          <a:bodyPr>
            <a:noAutofit/>
          </a:bodyPr>
          <a:lstStyle>
            <a:lvl1pPr marL="346075" indent="-230188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92139" y="1535113"/>
            <a:ext cx="2578158" cy="4591050"/>
          </a:xfrm>
        </p:spPr>
        <p:txBody>
          <a:bodyPr>
            <a:noAutofit/>
          </a:bodyPr>
          <a:lstStyle>
            <a:lvl1pPr marL="344488" indent="-225425">
              <a:defRPr sz="1800"/>
            </a:lvl1pPr>
          </a:lstStyle>
          <a:p>
            <a:r>
              <a:rPr lang="en-US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0252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2666" y="274638"/>
            <a:ext cx="8094133" cy="96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77058" y="275704"/>
            <a:ext cx="0" cy="959662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439316"/>
            <a:ext cx="299283" cy="29928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" y="6222734"/>
            <a:ext cx="9143999" cy="89537"/>
            <a:chOff x="1" y="6276051"/>
            <a:chExt cx="9143999" cy="89537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1" y="6365588"/>
              <a:ext cx="8565430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8565431" y="6276051"/>
              <a:ext cx="95250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660681" y="6276051"/>
              <a:ext cx="81015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741696" y="6365588"/>
              <a:ext cx="402304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8457258" y="6396942"/>
            <a:ext cx="381000" cy="2308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r"/>
            <a:fld id="{6AFB2962-CD7A-BA4A-83EB-E335D01B9653}" type="slidenum">
              <a:rPr lang="en-US" sz="900" smtClean="0">
                <a:solidFill>
                  <a:schemeClr val="tx2"/>
                </a:solidFill>
              </a:rPr>
              <a:pPr algn="r"/>
              <a:t>‹#›</a:t>
            </a:fld>
            <a:endParaRPr lang="en-US" sz="9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5" r:id="rId3"/>
    <p:sldLayoutId id="2147483674" r:id="rId4"/>
    <p:sldLayoutId id="2147483660" r:id="rId5"/>
    <p:sldLayoutId id="2147483661" r:id="rId6"/>
    <p:sldLayoutId id="2147483672" r:id="rId7"/>
    <p:sldLayoutId id="2147483653" r:id="rId8"/>
    <p:sldLayoutId id="2147483673" r:id="rId9"/>
    <p:sldLayoutId id="2147483671" r:id="rId10"/>
    <p:sldLayoutId id="2147483668" r:id="rId11"/>
    <p:sldLayoutId id="2147483667" r:id="rId12"/>
    <p:sldLayoutId id="2147483678" r:id="rId13"/>
    <p:sldLayoutId id="2147483676" r:id="rId14"/>
    <p:sldLayoutId id="2147483677" r:id="rId15"/>
    <p:sldLayoutId id="2147483669" r:id="rId16"/>
    <p:sldLayoutId id="2147483675" r:id="rId17"/>
    <p:sldLayoutId id="2147483680" r:id="rId18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8463" indent="-2794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CEC4D3-6CBE-AF47-856C-433E5B1DC9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59844" y="2950340"/>
            <a:ext cx="5258514" cy="1166048"/>
          </a:xfrm>
        </p:spPr>
        <p:txBody>
          <a:bodyPr/>
          <a:lstStyle/>
          <a:p>
            <a:r>
              <a:rPr lang="en-US"/>
              <a:t>RSG ActivitySim Progress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7BCFF-9F2E-7F4C-B598-2D5187E690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July 26, 2022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0F95DA-6515-F648-A9CE-AAC97323021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ActivitySim Consortium Meeting</a:t>
            </a:r>
          </a:p>
        </p:txBody>
      </p:sp>
    </p:spTree>
    <p:extLst>
      <p:ext uri="{BB962C8B-B14F-4D97-AF65-F5344CB8AC3E}">
        <p14:creationId xmlns:p14="http://schemas.microsoft.com/office/powerpoint/2010/main" val="2485302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B7DDB-5A3C-47B1-A3A6-DA8FF7A07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66" y="442166"/>
            <a:ext cx="8094133" cy="72054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Next steps: Disaggregate Accessibilities</a:t>
            </a:r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9802B8-136A-97D2-0F06-1D627E01FB6F}"/>
              </a:ext>
            </a:extLst>
          </p:cNvPr>
          <p:cNvSpPr txBox="1"/>
          <p:nvPr/>
        </p:nvSpPr>
        <p:spPr>
          <a:xfrm>
            <a:off x="592666" y="1783774"/>
            <a:ext cx="397933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Finalizing development of work/school location (location_choice.py)</a:t>
            </a:r>
          </a:p>
          <a:p>
            <a:pPr marL="214313" indent="-214313"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Continue process for non-mandatory_destination.py</a:t>
            </a:r>
          </a:p>
          <a:p>
            <a:pPr marL="214313" indent="-214313"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sz="1600">
              <a:solidFill>
                <a:schemeClr val="bg1">
                  <a:lumMod val="75000"/>
                </a:schemeClr>
              </a:solidFill>
            </a:endParaRPr>
          </a:p>
          <a:p>
            <a:pPr marL="214313" indent="-214313"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Investigate sampling</a:t>
            </a:r>
          </a:p>
          <a:p>
            <a:pPr marL="214313" indent="-214313"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Merge accessibilities with full population</a:t>
            </a:r>
          </a:p>
          <a:p>
            <a:pPr marL="214313" indent="-214313"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Test in 2-zone system (SANDAG)</a:t>
            </a:r>
          </a:p>
          <a:p>
            <a:pPr marL="214313" indent="-214313"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SANDAG: model estimation with disaggregate accessibilities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7DF49AC-2BC4-4C2A-EB6D-0C1C6FF4A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063" y="1997135"/>
            <a:ext cx="3221831" cy="327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B43FD62-5082-ECEB-9261-A5895DE91113}"/>
              </a:ext>
            </a:extLst>
          </p:cNvPr>
          <p:cNvCxnSpPr>
            <a:cxnSpLocks/>
          </p:cNvCxnSpPr>
          <p:nvPr/>
        </p:nvCxnSpPr>
        <p:spPr>
          <a:xfrm>
            <a:off x="3774332" y="4173166"/>
            <a:ext cx="1770434" cy="2042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760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2B99DB-3160-4B6E-93A6-EFE3FA48CA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Flexible Tour &amp; Trip IDs</a:t>
            </a:r>
          </a:p>
        </p:txBody>
      </p:sp>
    </p:spTree>
    <p:extLst>
      <p:ext uri="{BB962C8B-B14F-4D97-AF65-F5344CB8AC3E}">
        <p14:creationId xmlns:p14="http://schemas.microsoft.com/office/powerpoint/2010/main" val="3411122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65655-DFF8-9C6C-97DF-2AFE8F4EC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Incorporating Flexible IDs Into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6EAD7-F67C-01F7-AD9A-3E4CD7B8E7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In scope to provide a test model with tour and stop frequency extensions</a:t>
            </a:r>
          </a:p>
          <a:p>
            <a:r>
              <a:rPr lang="en-US"/>
              <a:t>Extended the non-mandatory tour frequency alternatives to contain 2 “other discretionary” tours</a:t>
            </a:r>
          </a:p>
          <a:p>
            <a:pPr lvl="1"/>
            <a:r>
              <a:rPr lang="en-US"/>
              <a:t>No spec file changes needed and verified that the alternative was selected in the example model</a:t>
            </a:r>
          </a:p>
          <a:p>
            <a:pPr lvl="1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F51053-D174-51E8-793A-D79363A1C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078" y="3943350"/>
            <a:ext cx="467677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84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B1226-4E2E-5C82-D6D1-2A12CBDCA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Incorporating Flexible IDs Into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CB987-B943-AC6F-C774-B0FB8E5640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Extended stop_frequency_alts.csv to 4 outbound and 4 inbound stops.  </a:t>
            </a:r>
          </a:p>
          <a:p>
            <a:pPr lvl="1"/>
            <a:r>
              <a:rPr lang="en-US"/>
              <a:t>This was then included in the stop_frequency_othdiscr.csv spec with an additional calibration constant to provide ensure the alternative is selected in the small example dataset</a:t>
            </a:r>
          </a:p>
          <a:p>
            <a:pPr lvl="1"/>
            <a:r>
              <a:rPr lang="en-US"/>
              <a:t>Had to copy the trip scheduling probabilities for the 4</a:t>
            </a:r>
            <a:r>
              <a:rPr lang="en-US" baseline="30000"/>
              <a:t>th</a:t>
            </a:r>
            <a:r>
              <a:rPr lang="en-US"/>
              <a:t> outbound trip for the now possible 5</a:t>
            </a:r>
            <a:r>
              <a:rPr lang="en-US" baseline="30000"/>
              <a:t>th</a:t>
            </a:r>
            <a:r>
              <a:rPr lang="en-US"/>
              <a:t> trip</a:t>
            </a:r>
          </a:p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62FBCB-0B9C-EB43-96D4-9FB3079E3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7133"/>
            <a:ext cx="9144000" cy="19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78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7D501-2DA1-D2CF-BE21-9E0A5BC6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Flexible Tour &amp; Trip ID Status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4F7B0-AC3B-EA25-7C36-2C58FD40CF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Pull request is ready for review</a:t>
            </a:r>
          </a:p>
          <a:p>
            <a:pPr lvl="1"/>
            <a:r>
              <a:rPr lang="en-US"/>
              <a:t>Includes the config changes just discussed for the </a:t>
            </a:r>
            <a:r>
              <a:rPr lang="en-US" err="1"/>
              <a:t>prototype_mtc_extended</a:t>
            </a:r>
            <a:r>
              <a:rPr lang="en-US"/>
              <a:t> example</a:t>
            </a:r>
          </a:p>
          <a:p>
            <a:pPr lvl="1"/>
            <a:r>
              <a:rPr lang="en-US"/>
              <a:t>Includes updated documentation for that example explaining these config changes</a:t>
            </a:r>
          </a:p>
          <a:p>
            <a:pPr lvl="1"/>
            <a:r>
              <a:rPr lang="en-US"/>
              <a:t>Includes unit testing of flexible tour &amp; trip ID functionality</a:t>
            </a:r>
          </a:p>
          <a:p>
            <a:pPr lvl="1"/>
            <a:r>
              <a:rPr lang="en-US"/>
              <a:t>School Escorting pull request adds additional changes to the canonical_ids.py script for extra escorting tours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02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2B99DB-3160-4B6E-93A6-EFE3FA48CA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Shadow Pricing</a:t>
            </a:r>
          </a:p>
        </p:txBody>
      </p:sp>
    </p:spTree>
    <p:extLst>
      <p:ext uri="{BB962C8B-B14F-4D97-AF65-F5344CB8AC3E}">
        <p14:creationId xmlns:p14="http://schemas.microsoft.com/office/powerpoint/2010/main" val="488319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65655-DFF8-9C6C-97DF-2AFE8F4EC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6EAD7-F67C-01F7-AD9A-3E4CD7B8E7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Multiprocessing interfered with sampling of workers in each iteration.</a:t>
            </a:r>
          </a:p>
          <a:p>
            <a:r>
              <a:rPr lang="en-US"/>
              <a:t>The fix is in: created a shared data structure across all processes to be able to aggregate choices and then sample extra workers</a:t>
            </a:r>
          </a:p>
          <a:p>
            <a:pPr lvl="1"/>
            <a:r>
              <a:rPr lang="en-US"/>
              <a:t>Current ActivitySim functionality just sums across zones to compute shadow prices</a:t>
            </a:r>
          </a:p>
          <a:p>
            <a:pPr lvl="1"/>
            <a:r>
              <a:rPr lang="en-US"/>
              <a:t>We need to keep track of the actual choices of each person in order to select those that need to be re-sampled for each zone</a:t>
            </a:r>
          </a:p>
          <a:p>
            <a:pPr lvl="1"/>
            <a:r>
              <a:rPr lang="en-US"/>
              <a:t>Tested an implemented solution, and it works.</a:t>
            </a:r>
          </a:p>
          <a:p>
            <a:r>
              <a:rPr lang="en-US"/>
              <a:t>Hope to have updated shadow price convergence results to share next Thursday</a:t>
            </a:r>
          </a:p>
        </p:txBody>
      </p:sp>
    </p:spTree>
    <p:extLst>
      <p:ext uri="{BB962C8B-B14F-4D97-AF65-F5344CB8AC3E}">
        <p14:creationId xmlns:p14="http://schemas.microsoft.com/office/powerpoint/2010/main" val="1187349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50C99-8CB3-4456-A6BE-E9D8B904C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Questions/Discussion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FC2EC-7750-485B-B820-96EF51C37B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Yellow question mark">
            <a:extLst>
              <a:ext uri="{FF2B5EF4-FFF2-40B4-BE49-F238E27FC236}">
                <a16:creationId xmlns:a16="http://schemas.microsoft.com/office/drawing/2014/main" id="{E76C5BDC-5F29-4311-AF08-5B92286AE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90469"/>
            <a:ext cx="8469745" cy="508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92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1427C5-1C23-8C44-8A34-1EF2EFD5A6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Joel Freedman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20BE7-0C94-E34D-9495-7C6A4B6BF2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Senior Director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07EA1-3BB8-EF48-BF30-4271750251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Joel.Freedman@rsginc.com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B7FC37-5764-1348-A956-863B5085AC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8EC65F-F209-904B-88D3-E9B7A21C11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065B39-8CF5-2549-AF26-273893B2EF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80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5131">
            <a:extLst>
              <a:ext uri="{FF2B5EF4-FFF2-40B4-BE49-F238E27FC236}">
                <a16:creationId xmlns:a16="http://schemas.microsoft.com/office/drawing/2014/main" id="{8565DC93-03CC-4139-8570-BE052CE2269D}"/>
              </a:ext>
            </a:extLst>
          </p:cNvPr>
          <p:cNvSpPr/>
          <p:nvPr/>
        </p:nvSpPr>
        <p:spPr>
          <a:xfrm>
            <a:off x="-46182" y="-2105695"/>
            <a:ext cx="10101943" cy="9768115"/>
          </a:xfrm>
          <a:prstGeom prst="rect">
            <a:avLst/>
          </a:prstGeom>
          <a:solidFill>
            <a:srgbClr val="E6E6E6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881AF361-74A6-4F9D-82F8-D7EBE2A37E2F}"/>
              </a:ext>
            </a:extLst>
          </p:cNvPr>
          <p:cNvCxnSpPr>
            <a:cxnSpLocks/>
            <a:stCxn id="56" idx="2"/>
            <a:endCxn id="134" idx="0"/>
          </p:cNvCxnSpPr>
          <p:nvPr/>
        </p:nvCxnSpPr>
        <p:spPr>
          <a:xfrm rot="5400000">
            <a:off x="2595805" y="-1193597"/>
            <a:ext cx="681060" cy="317431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3" name="Straight Arrow Connector 218">
            <a:extLst>
              <a:ext uri="{FF2B5EF4-FFF2-40B4-BE49-F238E27FC236}">
                <a16:creationId xmlns:a16="http://schemas.microsoft.com/office/drawing/2014/main" id="{3B16F796-14E6-4DA8-B9F3-055F9A99B3E5}"/>
              </a:ext>
            </a:extLst>
          </p:cNvPr>
          <p:cNvCxnSpPr>
            <a:cxnSpLocks/>
            <a:stCxn id="56" idx="2"/>
            <a:endCxn id="142" idx="0"/>
          </p:cNvCxnSpPr>
          <p:nvPr/>
        </p:nvCxnSpPr>
        <p:spPr>
          <a:xfrm rot="5400000">
            <a:off x="3675310" y="-114092"/>
            <a:ext cx="681060" cy="101530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5" name="Straight Arrow Connector 218">
            <a:extLst>
              <a:ext uri="{FF2B5EF4-FFF2-40B4-BE49-F238E27FC236}">
                <a16:creationId xmlns:a16="http://schemas.microsoft.com/office/drawing/2014/main" id="{F33A54A5-AE1C-4AE0-8D0D-7C90F5A57A3E}"/>
              </a:ext>
            </a:extLst>
          </p:cNvPr>
          <p:cNvCxnSpPr>
            <a:cxnSpLocks/>
            <a:stCxn id="56" idx="2"/>
            <a:endCxn id="149" idx="0"/>
          </p:cNvCxnSpPr>
          <p:nvPr/>
        </p:nvCxnSpPr>
        <p:spPr>
          <a:xfrm rot="16200000" flipH="1">
            <a:off x="4754814" y="-178297"/>
            <a:ext cx="681060" cy="1143709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8" name="Straight Arrow Connector 218">
            <a:extLst>
              <a:ext uri="{FF2B5EF4-FFF2-40B4-BE49-F238E27FC236}">
                <a16:creationId xmlns:a16="http://schemas.microsoft.com/office/drawing/2014/main" id="{AEED2E05-0278-4284-A07A-988135E2AAAB}"/>
              </a:ext>
            </a:extLst>
          </p:cNvPr>
          <p:cNvCxnSpPr>
            <a:cxnSpLocks/>
            <a:stCxn id="56" idx="2"/>
            <a:endCxn id="155" idx="0"/>
          </p:cNvCxnSpPr>
          <p:nvPr/>
        </p:nvCxnSpPr>
        <p:spPr>
          <a:xfrm rot="16200000" flipH="1">
            <a:off x="5834319" y="-1257801"/>
            <a:ext cx="681060" cy="330271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7" name="Rounded Rectangle 255">
            <a:extLst>
              <a:ext uri="{FF2B5EF4-FFF2-40B4-BE49-F238E27FC236}">
                <a16:creationId xmlns:a16="http://schemas.microsoft.com/office/drawing/2014/main" id="{611B6646-114A-4B43-8543-26E99006F636}"/>
              </a:ext>
            </a:extLst>
          </p:cNvPr>
          <p:cNvSpPr/>
          <p:nvPr/>
        </p:nvSpPr>
        <p:spPr>
          <a:xfrm>
            <a:off x="3123743" y="-1956593"/>
            <a:ext cx="2543456" cy="3581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/>
              <a:t>Usual Work, K-12, Univ. Location</a:t>
            </a:r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E5E799A6-25AF-4F78-8995-BB1944EAA1F3}"/>
              </a:ext>
            </a:extLst>
          </p:cNvPr>
          <p:cNvCxnSpPr>
            <a:cxnSpLocks/>
            <a:stCxn id="145" idx="3"/>
            <a:endCxn id="127" idx="1"/>
          </p:cNvCxnSpPr>
          <p:nvPr/>
        </p:nvCxnSpPr>
        <p:spPr>
          <a:xfrm flipV="1">
            <a:off x="2835852" y="-1777535"/>
            <a:ext cx="287891" cy="180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5" name="Rounded Rectangle 255">
            <a:extLst>
              <a:ext uri="{FF2B5EF4-FFF2-40B4-BE49-F238E27FC236}">
                <a16:creationId xmlns:a16="http://schemas.microsoft.com/office/drawing/2014/main" id="{47BCE577-4F22-4A8E-8980-1FB9796CE29C}"/>
              </a:ext>
            </a:extLst>
          </p:cNvPr>
          <p:cNvSpPr/>
          <p:nvPr/>
        </p:nvSpPr>
        <p:spPr>
          <a:xfrm>
            <a:off x="292396" y="-1944163"/>
            <a:ext cx="2543456" cy="36933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/>
              <a:t>Accessibilities</a:t>
            </a:r>
          </a:p>
        </p:txBody>
      </p:sp>
      <p:sp>
        <p:nvSpPr>
          <p:cNvPr id="45" name="Rounded Rectangle 255">
            <a:extLst>
              <a:ext uri="{FF2B5EF4-FFF2-40B4-BE49-F238E27FC236}">
                <a16:creationId xmlns:a16="http://schemas.microsoft.com/office/drawing/2014/main" id="{4E9669A8-8612-493B-B921-658162F30C76}"/>
              </a:ext>
            </a:extLst>
          </p:cNvPr>
          <p:cNvSpPr/>
          <p:nvPr/>
        </p:nvSpPr>
        <p:spPr>
          <a:xfrm>
            <a:off x="5988159" y="-1347126"/>
            <a:ext cx="2543456" cy="3104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/>
              <a:t>Auto Ownership</a:t>
            </a:r>
          </a:p>
        </p:txBody>
      </p:sp>
      <p:sp>
        <p:nvSpPr>
          <p:cNvPr id="51" name="Rounded Rectangle 255">
            <a:extLst>
              <a:ext uri="{FF2B5EF4-FFF2-40B4-BE49-F238E27FC236}">
                <a16:creationId xmlns:a16="http://schemas.microsoft.com/office/drawing/2014/main" id="{AB5DDBC4-8338-4BAF-B90D-185A230796B2}"/>
              </a:ext>
            </a:extLst>
          </p:cNvPr>
          <p:cNvSpPr/>
          <p:nvPr/>
        </p:nvSpPr>
        <p:spPr>
          <a:xfrm>
            <a:off x="3123743" y="-820477"/>
            <a:ext cx="2543455" cy="3075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/>
              <a:t>Free Parking Eligibility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5D74DC8-AF4A-4100-A411-F87BE88F9765}"/>
              </a:ext>
            </a:extLst>
          </p:cNvPr>
          <p:cNvCxnSpPr>
            <a:cxnSpLocks/>
            <a:stCxn id="65" idx="3"/>
            <a:endCxn id="66" idx="1"/>
          </p:cNvCxnSpPr>
          <p:nvPr/>
        </p:nvCxnSpPr>
        <p:spPr>
          <a:xfrm flipV="1">
            <a:off x="2859205" y="-1202177"/>
            <a:ext cx="219826" cy="94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ounded Rectangle 255">
            <a:extLst>
              <a:ext uri="{FF2B5EF4-FFF2-40B4-BE49-F238E27FC236}">
                <a16:creationId xmlns:a16="http://schemas.microsoft.com/office/drawing/2014/main" id="{5F5FB00D-97A0-4974-AE0B-2F8E2FDFDA1A}"/>
              </a:ext>
            </a:extLst>
          </p:cNvPr>
          <p:cNvSpPr/>
          <p:nvPr/>
        </p:nvSpPr>
        <p:spPr>
          <a:xfrm>
            <a:off x="2655415" y="-254520"/>
            <a:ext cx="3736149" cy="30754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/>
              <a:t>Coordinated Daily Activity Pattern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17159B4-CEC9-4E6C-A1C9-4DDE462E066C}"/>
              </a:ext>
            </a:extLst>
          </p:cNvPr>
          <p:cNvSpPr/>
          <p:nvPr/>
        </p:nvSpPr>
        <p:spPr>
          <a:xfrm>
            <a:off x="2813364" y="50603"/>
            <a:ext cx="1262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/>
              <a:t>Fully Joint 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5594901-51E1-4149-AFD4-CD91515CA0A3}"/>
              </a:ext>
            </a:extLst>
          </p:cNvPr>
          <p:cNvSpPr/>
          <p:nvPr/>
        </p:nvSpPr>
        <p:spPr>
          <a:xfrm>
            <a:off x="4595514" y="57208"/>
            <a:ext cx="22341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/>
              <a:t>Indiv. Non-Mand.</a:t>
            </a:r>
          </a:p>
        </p:txBody>
      </p:sp>
      <p:sp>
        <p:nvSpPr>
          <p:cNvPr id="134" name="Rounded Rectangle 255">
            <a:extLst>
              <a:ext uri="{FF2B5EF4-FFF2-40B4-BE49-F238E27FC236}">
                <a16:creationId xmlns:a16="http://schemas.microsoft.com/office/drawing/2014/main" id="{B4E83B6C-922D-4D64-B8A3-4D44720FAD76}"/>
              </a:ext>
            </a:extLst>
          </p:cNvPr>
          <p:cNvSpPr/>
          <p:nvPr/>
        </p:nvSpPr>
        <p:spPr>
          <a:xfrm>
            <a:off x="384491" y="734088"/>
            <a:ext cx="1929375" cy="307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/>
              <a:t>Frequency </a:t>
            </a:r>
          </a:p>
        </p:txBody>
      </p:sp>
      <p:sp>
        <p:nvSpPr>
          <p:cNvPr id="135" name="Rounded Rectangle 255">
            <a:extLst>
              <a:ext uri="{FF2B5EF4-FFF2-40B4-BE49-F238E27FC236}">
                <a16:creationId xmlns:a16="http://schemas.microsoft.com/office/drawing/2014/main" id="{A6410E63-D50C-442E-881B-A71B5D1671F7}"/>
              </a:ext>
            </a:extLst>
          </p:cNvPr>
          <p:cNvSpPr/>
          <p:nvPr/>
        </p:nvSpPr>
        <p:spPr>
          <a:xfrm>
            <a:off x="384491" y="2252888"/>
            <a:ext cx="1929375" cy="307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/>
              <a:t>Scheduling </a:t>
            </a: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B5380E4D-27EC-4D44-B3D2-C5C58AFF7EF9}"/>
              </a:ext>
            </a:extLst>
          </p:cNvPr>
          <p:cNvCxnSpPr>
            <a:cxnSpLocks/>
            <a:stCxn id="134" idx="2"/>
            <a:endCxn id="135" idx="0"/>
          </p:cNvCxnSpPr>
          <p:nvPr/>
        </p:nvCxnSpPr>
        <p:spPr>
          <a:xfrm>
            <a:off x="1349179" y="1041636"/>
            <a:ext cx="0" cy="12112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2" name="Rounded Rectangle 255">
            <a:extLst>
              <a:ext uri="{FF2B5EF4-FFF2-40B4-BE49-F238E27FC236}">
                <a16:creationId xmlns:a16="http://schemas.microsoft.com/office/drawing/2014/main" id="{F8ADDCAD-AE44-47F6-A5E8-3F58A65E081D}"/>
              </a:ext>
            </a:extLst>
          </p:cNvPr>
          <p:cNvSpPr/>
          <p:nvPr/>
        </p:nvSpPr>
        <p:spPr>
          <a:xfrm>
            <a:off x="2543501" y="734088"/>
            <a:ext cx="1929375" cy="307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/>
              <a:t>Frequency </a:t>
            </a:r>
          </a:p>
        </p:txBody>
      </p:sp>
      <p:sp>
        <p:nvSpPr>
          <p:cNvPr id="143" name="Rounded Rectangle 255">
            <a:extLst>
              <a:ext uri="{FF2B5EF4-FFF2-40B4-BE49-F238E27FC236}">
                <a16:creationId xmlns:a16="http://schemas.microsoft.com/office/drawing/2014/main" id="{F50B8D5E-7064-4A0C-A92B-D1FBEAD3FC9F}"/>
              </a:ext>
            </a:extLst>
          </p:cNvPr>
          <p:cNvSpPr/>
          <p:nvPr/>
        </p:nvSpPr>
        <p:spPr>
          <a:xfrm>
            <a:off x="2543501" y="1238562"/>
            <a:ext cx="1929375" cy="307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/>
              <a:t>Composition 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0BE63EE2-9E0C-48C7-A2CD-09B3EF078AE4}"/>
              </a:ext>
            </a:extLst>
          </p:cNvPr>
          <p:cNvCxnSpPr>
            <a:cxnSpLocks/>
            <a:stCxn id="142" idx="2"/>
            <a:endCxn id="143" idx="0"/>
          </p:cNvCxnSpPr>
          <p:nvPr/>
        </p:nvCxnSpPr>
        <p:spPr>
          <a:xfrm>
            <a:off x="3508189" y="1041636"/>
            <a:ext cx="0" cy="1969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7" name="Rounded Rectangle 255">
            <a:extLst>
              <a:ext uri="{FF2B5EF4-FFF2-40B4-BE49-F238E27FC236}">
                <a16:creationId xmlns:a16="http://schemas.microsoft.com/office/drawing/2014/main" id="{B54FF88F-EAEB-44DA-8E9A-DB0B7221783B}"/>
              </a:ext>
            </a:extLst>
          </p:cNvPr>
          <p:cNvSpPr/>
          <p:nvPr/>
        </p:nvSpPr>
        <p:spPr>
          <a:xfrm>
            <a:off x="2543501" y="1743036"/>
            <a:ext cx="1929375" cy="307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/>
              <a:t>Participation </a:t>
            </a:r>
          </a:p>
        </p:txBody>
      </p: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A6C05F10-07B3-45B4-9989-2639E75105CC}"/>
              </a:ext>
            </a:extLst>
          </p:cNvPr>
          <p:cNvCxnSpPr>
            <a:cxnSpLocks/>
            <a:endCxn id="147" idx="0"/>
          </p:cNvCxnSpPr>
          <p:nvPr/>
        </p:nvCxnSpPr>
        <p:spPr>
          <a:xfrm>
            <a:off x="3508189" y="1546110"/>
            <a:ext cx="0" cy="1969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9" name="Rounded Rectangle 255">
            <a:extLst>
              <a:ext uri="{FF2B5EF4-FFF2-40B4-BE49-F238E27FC236}">
                <a16:creationId xmlns:a16="http://schemas.microsoft.com/office/drawing/2014/main" id="{1E74A594-8258-4585-83D4-3C390174E963}"/>
              </a:ext>
            </a:extLst>
          </p:cNvPr>
          <p:cNvSpPr/>
          <p:nvPr/>
        </p:nvSpPr>
        <p:spPr>
          <a:xfrm>
            <a:off x="4702511" y="734088"/>
            <a:ext cx="1929375" cy="307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/>
              <a:t>Frequency </a:t>
            </a:r>
          </a:p>
        </p:txBody>
      </p:sp>
      <p:sp>
        <p:nvSpPr>
          <p:cNvPr id="151" name="Rounded Rectangle 255">
            <a:extLst>
              <a:ext uri="{FF2B5EF4-FFF2-40B4-BE49-F238E27FC236}">
                <a16:creationId xmlns:a16="http://schemas.microsoft.com/office/drawing/2014/main" id="{88CFD4BF-5994-4808-8DA9-4CC4F2F295B7}"/>
              </a:ext>
            </a:extLst>
          </p:cNvPr>
          <p:cNvSpPr/>
          <p:nvPr/>
        </p:nvSpPr>
        <p:spPr>
          <a:xfrm>
            <a:off x="4702511" y="2252888"/>
            <a:ext cx="1929375" cy="307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/>
              <a:t>Destination </a:t>
            </a: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AF88013C-CF35-46B2-9D41-01DCD7CF447D}"/>
              </a:ext>
            </a:extLst>
          </p:cNvPr>
          <p:cNvCxnSpPr>
            <a:cxnSpLocks/>
            <a:stCxn id="149" idx="2"/>
            <a:endCxn id="151" idx="0"/>
          </p:cNvCxnSpPr>
          <p:nvPr/>
        </p:nvCxnSpPr>
        <p:spPr>
          <a:xfrm>
            <a:off x="5667199" y="1041636"/>
            <a:ext cx="0" cy="12112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3" name="Rounded Rectangle 255">
            <a:extLst>
              <a:ext uri="{FF2B5EF4-FFF2-40B4-BE49-F238E27FC236}">
                <a16:creationId xmlns:a16="http://schemas.microsoft.com/office/drawing/2014/main" id="{27688AD5-2FAB-4A60-A704-CB42FC11504A}"/>
              </a:ext>
            </a:extLst>
          </p:cNvPr>
          <p:cNvSpPr/>
          <p:nvPr/>
        </p:nvSpPr>
        <p:spPr>
          <a:xfrm>
            <a:off x="4702511" y="2757362"/>
            <a:ext cx="1929375" cy="307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/>
              <a:t>Scheduling </a:t>
            </a:r>
          </a:p>
        </p:txBody>
      </p: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C274A783-2C62-4F99-A2FE-F8C095BBAB40}"/>
              </a:ext>
            </a:extLst>
          </p:cNvPr>
          <p:cNvCxnSpPr>
            <a:cxnSpLocks/>
            <a:endCxn id="153" idx="0"/>
          </p:cNvCxnSpPr>
          <p:nvPr/>
        </p:nvCxnSpPr>
        <p:spPr>
          <a:xfrm>
            <a:off x="5667199" y="2560436"/>
            <a:ext cx="0" cy="1969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5" name="Rounded Rectangle 255">
            <a:extLst>
              <a:ext uri="{FF2B5EF4-FFF2-40B4-BE49-F238E27FC236}">
                <a16:creationId xmlns:a16="http://schemas.microsoft.com/office/drawing/2014/main" id="{34F714ED-B534-429A-982A-364161BD215D}"/>
              </a:ext>
            </a:extLst>
          </p:cNvPr>
          <p:cNvSpPr/>
          <p:nvPr/>
        </p:nvSpPr>
        <p:spPr>
          <a:xfrm>
            <a:off x="6861520" y="734088"/>
            <a:ext cx="1929375" cy="307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/>
              <a:t>Frequency </a:t>
            </a:r>
          </a:p>
        </p:txBody>
      </p:sp>
      <p:sp>
        <p:nvSpPr>
          <p:cNvPr id="156" name="Rounded Rectangle 255">
            <a:extLst>
              <a:ext uri="{FF2B5EF4-FFF2-40B4-BE49-F238E27FC236}">
                <a16:creationId xmlns:a16="http://schemas.microsoft.com/office/drawing/2014/main" id="{C563D740-FA3B-4CC2-BE28-ED40908FCAE4}"/>
              </a:ext>
            </a:extLst>
          </p:cNvPr>
          <p:cNvSpPr/>
          <p:nvPr/>
        </p:nvSpPr>
        <p:spPr>
          <a:xfrm>
            <a:off x="6861520" y="2252888"/>
            <a:ext cx="1929375" cy="307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/>
              <a:t>Destination </a:t>
            </a:r>
          </a:p>
        </p:txBody>
      </p: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418B4FB9-65CD-4BC7-B7E0-FEB039DE3663}"/>
              </a:ext>
            </a:extLst>
          </p:cNvPr>
          <p:cNvCxnSpPr>
            <a:cxnSpLocks/>
            <a:stCxn id="155" idx="2"/>
            <a:endCxn id="156" idx="0"/>
          </p:cNvCxnSpPr>
          <p:nvPr/>
        </p:nvCxnSpPr>
        <p:spPr>
          <a:xfrm>
            <a:off x="7826208" y="1041636"/>
            <a:ext cx="0" cy="12112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8" name="Rounded Rectangle 255">
            <a:extLst>
              <a:ext uri="{FF2B5EF4-FFF2-40B4-BE49-F238E27FC236}">
                <a16:creationId xmlns:a16="http://schemas.microsoft.com/office/drawing/2014/main" id="{630A071C-7655-469A-BFF7-B355BE06E196}"/>
              </a:ext>
            </a:extLst>
          </p:cNvPr>
          <p:cNvSpPr/>
          <p:nvPr/>
        </p:nvSpPr>
        <p:spPr>
          <a:xfrm>
            <a:off x="6861520" y="2757362"/>
            <a:ext cx="1929375" cy="307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/>
              <a:t>Scheduling </a:t>
            </a:r>
          </a:p>
        </p:txBody>
      </p: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3D64BC0D-50AB-49D3-878A-61FF04D63347}"/>
              </a:ext>
            </a:extLst>
          </p:cNvPr>
          <p:cNvCxnSpPr>
            <a:cxnSpLocks/>
            <a:endCxn id="158" idx="0"/>
          </p:cNvCxnSpPr>
          <p:nvPr/>
        </p:nvCxnSpPr>
        <p:spPr>
          <a:xfrm>
            <a:off x="7826208" y="2560436"/>
            <a:ext cx="0" cy="1969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0" name="Rectangle 159">
            <a:extLst>
              <a:ext uri="{FF2B5EF4-FFF2-40B4-BE49-F238E27FC236}">
                <a16:creationId xmlns:a16="http://schemas.microsoft.com/office/drawing/2014/main" id="{E07579E2-C507-46CD-B303-61B1FC50035F}"/>
              </a:ext>
            </a:extLst>
          </p:cNvPr>
          <p:cNvSpPr/>
          <p:nvPr/>
        </p:nvSpPr>
        <p:spPr>
          <a:xfrm>
            <a:off x="7084179" y="28738"/>
            <a:ext cx="1380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/>
              <a:t>At-Work</a:t>
            </a:r>
          </a:p>
        </p:txBody>
      </p:sp>
      <p:sp>
        <p:nvSpPr>
          <p:cNvPr id="161" name="Rounded Rectangle 255">
            <a:extLst>
              <a:ext uri="{FF2B5EF4-FFF2-40B4-BE49-F238E27FC236}">
                <a16:creationId xmlns:a16="http://schemas.microsoft.com/office/drawing/2014/main" id="{91A7C70E-3F8B-4E31-A6E8-6D50C2E12D70}"/>
              </a:ext>
            </a:extLst>
          </p:cNvPr>
          <p:cNvSpPr/>
          <p:nvPr/>
        </p:nvSpPr>
        <p:spPr>
          <a:xfrm>
            <a:off x="2543501" y="2252174"/>
            <a:ext cx="1929375" cy="307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/>
              <a:t>Destination </a:t>
            </a:r>
          </a:p>
        </p:txBody>
      </p:sp>
      <p:sp>
        <p:nvSpPr>
          <p:cNvPr id="162" name="Rounded Rectangle 255">
            <a:extLst>
              <a:ext uri="{FF2B5EF4-FFF2-40B4-BE49-F238E27FC236}">
                <a16:creationId xmlns:a16="http://schemas.microsoft.com/office/drawing/2014/main" id="{B8E77F13-4E87-48D7-8643-155D058DF697}"/>
              </a:ext>
            </a:extLst>
          </p:cNvPr>
          <p:cNvSpPr/>
          <p:nvPr/>
        </p:nvSpPr>
        <p:spPr>
          <a:xfrm>
            <a:off x="2543501" y="2756648"/>
            <a:ext cx="1929375" cy="307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/>
              <a:t>Scheduling </a:t>
            </a:r>
          </a:p>
        </p:txBody>
      </p: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EEFA363A-5AE3-4764-89A0-1BF20DF6A4F1}"/>
              </a:ext>
            </a:extLst>
          </p:cNvPr>
          <p:cNvCxnSpPr>
            <a:cxnSpLocks/>
            <a:stCxn id="161" idx="2"/>
            <a:endCxn id="162" idx="0"/>
          </p:cNvCxnSpPr>
          <p:nvPr/>
        </p:nvCxnSpPr>
        <p:spPr>
          <a:xfrm>
            <a:off x="3508189" y="2559722"/>
            <a:ext cx="0" cy="1969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4" name="Rounded Rectangle 255">
            <a:extLst>
              <a:ext uri="{FF2B5EF4-FFF2-40B4-BE49-F238E27FC236}">
                <a16:creationId xmlns:a16="http://schemas.microsoft.com/office/drawing/2014/main" id="{526D85F2-33DA-46DC-B2BC-7E51AFD09646}"/>
              </a:ext>
            </a:extLst>
          </p:cNvPr>
          <p:cNvSpPr/>
          <p:nvPr/>
        </p:nvSpPr>
        <p:spPr>
          <a:xfrm>
            <a:off x="366443" y="3920118"/>
            <a:ext cx="8413838" cy="2896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/>
              <a:t>Mode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A3CFEDA7-65A6-48B6-9696-6525E8B9F358}"/>
              </a:ext>
            </a:extLst>
          </p:cNvPr>
          <p:cNvCxnSpPr>
            <a:cxnSpLocks/>
            <a:stCxn id="110" idx="2"/>
            <a:endCxn id="164" idx="0"/>
          </p:cNvCxnSpPr>
          <p:nvPr/>
        </p:nvCxnSpPr>
        <p:spPr>
          <a:xfrm>
            <a:off x="4573362" y="3701934"/>
            <a:ext cx="0" cy="2181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5E5F13AA-CC8E-4558-92E8-4CAB36B42C1E}"/>
              </a:ext>
            </a:extLst>
          </p:cNvPr>
          <p:cNvCxnSpPr>
            <a:cxnSpLocks/>
            <a:stCxn id="147" idx="2"/>
            <a:endCxn id="161" idx="0"/>
          </p:cNvCxnSpPr>
          <p:nvPr/>
        </p:nvCxnSpPr>
        <p:spPr>
          <a:xfrm>
            <a:off x="3508189" y="2050584"/>
            <a:ext cx="0" cy="2015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22731C5B-AFE3-4836-8E7B-86B9DE31B5C5}"/>
              </a:ext>
            </a:extLst>
          </p:cNvPr>
          <p:cNvCxnSpPr>
            <a:cxnSpLocks/>
            <a:stCxn id="135" idx="2"/>
            <a:endCxn id="461" idx="0"/>
          </p:cNvCxnSpPr>
          <p:nvPr/>
        </p:nvCxnSpPr>
        <p:spPr>
          <a:xfrm>
            <a:off x="1349179" y="2560436"/>
            <a:ext cx="0" cy="2082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79A6D916-0204-49E6-BC30-5579353C651E}"/>
              </a:ext>
            </a:extLst>
          </p:cNvPr>
          <p:cNvCxnSpPr>
            <a:cxnSpLocks/>
            <a:stCxn id="153" idx="2"/>
          </p:cNvCxnSpPr>
          <p:nvPr/>
        </p:nvCxnSpPr>
        <p:spPr>
          <a:xfrm flipH="1">
            <a:off x="5667198" y="3064910"/>
            <a:ext cx="1" cy="3473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1" name="Rounded Rectangle 255">
            <a:extLst>
              <a:ext uri="{FF2B5EF4-FFF2-40B4-BE49-F238E27FC236}">
                <a16:creationId xmlns:a16="http://schemas.microsoft.com/office/drawing/2014/main" id="{54221432-0658-46BC-A635-8DB74DCA9AD0}"/>
              </a:ext>
            </a:extLst>
          </p:cNvPr>
          <p:cNvSpPr/>
          <p:nvPr/>
        </p:nvSpPr>
        <p:spPr>
          <a:xfrm>
            <a:off x="3297529" y="4960599"/>
            <a:ext cx="2543456" cy="310432"/>
          </a:xfrm>
          <a:prstGeom prst="roundRect">
            <a:avLst/>
          </a:prstGeom>
          <a:solidFill>
            <a:srgbClr val="D0CECE"/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/>
              <a:t>Purpose</a:t>
            </a:r>
          </a:p>
        </p:txBody>
      </p: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85AE64F4-7D80-4A29-B090-C3E551E13B7D}"/>
              </a:ext>
            </a:extLst>
          </p:cNvPr>
          <p:cNvCxnSpPr>
            <a:cxnSpLocks/>
            <a:stCxn id="183" idx="2"/>
            <a:endCxn id="181" idx="0"/>
          </p:cNvCxnSpPr>
          <p:nvPr/>
        </p:nvCxnSpPr>
        <p:spPr>
          <a:xfrm flipH="1">
            <a:off x="4569257" y="4745393"/>
            <a:ext cx="2743" cy="21520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3" name="Rounded Rectangle 255">
            <a:extLst>
              <a:ext uri="{FF2B5EF4-FFF2-40B4-BE49-F238E27FC236}">
                <a16:creationId xmlns:a16="http://schemas.microsoft.com/office/drawing/2014/main" id="{58B871ED-AFC9-45CA-AA34-5C5D9F08714F}"/>
              </a:ext>
            </a:extLst>
          </p:cNvPr>
          <p:cNvSpPr/>
          <p:nvPr/>
        </p:nvSpPr>
        <p:spPr>
          <a:xfrm>
            <a:off x="363702" y="4419108"/>
            <a:ext cx="8416596" cy="32628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/>
              <a:t>Stop Frequency</a:t>
            </a:r>
          </a:p>
        </p:txBody>
      </p:sp>
      <p:sp>
        <p:nvSpPr>
          <p:cNvPr id="185" name="Rounded Rectangle 255">
            <a:extLst>
              <a:ext uri="{FF2B5EF4-FFF2-40B4-BE49-F238E27FC236}">
                <a16:creationId xmlns:a16="http://schemas.microsoft.com/office/drawing/2014/main" id="{C9492E55-12F8-42D9-8E01-66343930FE37}"/>
              </a:ext>
            </a:extLst>
          </p:cNvPr>
          <p:cNvSpPr/>
          <p:nvPr/>
        </p:nvSpPr>
        <p:spPr>
          <a:xfrm>
            <a:off x="3297529" y="5479207"/>
            <a:ext cx="2543456" cy="310432"/>
          </a:xfrm>
          <a:prstGeom prst="roundRect">
            <a:avLst/>
          </a:prstGeom>
          <a:solidFill>
            <a:srgbClr val="D0CECE"/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/>
              <a:t>Destination</a:t>
            </a:r>
          </a:p>
        </p:txBody>
      </p: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44CFD12A-32A9-4CCC-AB23-C3B60C449CA6}"/>
              </a:ext>
            </a:extLst>
          </p:cNvPr>
          <p:cNvCxnSpPr>
            <a:cxnSpLocks/>
            <a:stCxn id="181" idx="2"/>
            <a:endCxn id="185" idx="0"/>
          </p:cNvCxnSpPr>
          <p:nvPr/>
        </p:nvCxnSpPr>
        <p:spPr>
          <a:xfrm>
            <a:off x="4569257" y="5271031"/>
            <a:ext cx="0" cy="2081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7" name="Rounded Rectangle 255">
            <a:extLst>
              <a:ext uri="{FF2B5EF4-FFF2-40B4-BE49-F238E27FC236}">
                <a16:creationId xmlns:a16="http://schemas.microsoft.com/office/drawing/2014/main" id="{F1AFFCE7-0B15-47A0-9E21-ED81AECA2D7A}"/>
              </a:ext>
            </a:extLst>
          </p:cNvPr>
          <p:cNvSpPr/>
          <p:nvPr/>
        </p:nvSpPr>
        <p:spPr>
          <a:xfrm>
            <a:off x="3297529" y="5986565"/>
            <a:ext cx="2543455" cy="307548"/>
          </a:xfrm>
          <a:prstGeom prst="roundRect">
            <a:avLst/>
          </a:prstGeom>
          <a:solidFill>
            <a:srgbClr val="D0CECE"/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/>
              <a:t>Scheduling</a:t>
            </a:r>
          </a:p>
        </p:txBody>
      </p: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93F414AC-5464-4737-B807-5804C23DC8DA}"/>
              </a:ext>
            </a:extLst>
          </p:cNvPr>
          <p:cNvCxnSpPr>
            <a:cxnSpLocks/>
            <a:stCxn id="185" idx="2"/>
            <a:endCxn id="187" idx="0"/>
          </p:cNvCxnSpPr>
          <p:nvPr/>
        </p:nvCxnSpPr>
        <p:spPr>
          <a:xfrm>
            <a:off x="4569257" y="5789639"/>
            <a:ext cx="0" cy="1969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9" name="Rounded Rectangle 255">
            <a:extLst>
              <a:ext uri="{FF2B5EF4-FFF2-40B4-BE49-F238E27FC236}">
                <a16:creationId xmlns:a16="http://schemas.microsoft.com/office/drawing/2014/main" id="{9D8BAF71-62FE-4F27-9AD1-066B518E5CC3}"/>
              </a:ext>
            </a:extLst>
          </p:cNvPr>
          <p:cNvSpPr/>
          <p:nvPr/>
        </p:nvSpPr>
        <p:spPr>
          <a:xfrm>
            <a:off x="3297529" y="6491039"/>
            <a:ext cx="2543454" cy="307548"/>
          </a:xfrm>
          <a:prstGeom prst="roundRect">
            <a:avLst/>
          </a:prstGeom>
          <a:solidFill>
            <a:srgbClr val="D0CECE"/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/>
              <a:t>Mode</a:t>
            </a:r>
          </a:p>
        </p:txBody>
      </p: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8472E5A5-AC6F-46A7-A788-FCAC5E70172B}"/>
              </a:ext>
            </a:extLst>
          </p:cNvPr>
          <p:cNvCxnSpPr>
            <a:cxnSpLocks/>
            <a:stCxn id="187" idx="2"/>
            <a:endCxn id="189" idx="0"/>
          </p:cNvCxnSpPr>
          <p:nvPr/>
        </p:nvCxnSpPr>
        <p:spPr>
          <a:xfrm flipH="1">
            <a:off x="4569256" y="6294113"/>
            <a:ext cx="1" cy="1969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37CB8ABD-AB3A-4688-9834-C698EF28672A}"/>
              </a:ext>
            </a:extLst>
          </p:cNvPr>
          <p:cNvCxnSpPr>
            <a:cxnSpLocks/>
            <a:stCxn id="164" idx="2"/>
            <a:endCxn id="183" idx="0"/>
          </p:cNvCxnSpPr>
          <p:nvPr/>
        </p:nvCxnSpPr>
        <p:spPr>
          <a:xfrm flipH="1">
            <a:off x="4572000" y="4209746"/>
            <a:ext cx="1362" cy="2093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6" name="Rounded Rectangle 255">
            <a:extLst>
              <a:ext uri="{FF2B5EF4-FFF2-40B4-BE49-F238E27FC236}">
                <a16:creationId xmlns:a16="http://schemas.microsoft.com/office/drawing/2014/main" id="{A18F6864-94AE-443D-B7B8-31F97F695C12}"/>
              </a:ext>
            </a:extLst>
          </p:cNvPr>
          <p:cNvSpPr/>
          <p:nvPr/>
        </p:nvSpPr>
        <p:spPr>
          <a:xfrm>
            <a:off x="3297529" y="6971829"/>
            <a:ext cx="2543454" cy="307548"/>
          </a:xfrm>
          <a:prstGeom prst="roundRect">
            <a:avLst/>
          </a:prstGeom>
          <a:solidFill>
            <a:srgbClr val="D0CECE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/>
              <a:t>Write Trip Matrices</a:t>
            </a:r>
          </a:p>
        </p:txBody>
      </p: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03F03835-64FF-46D9-8CFA-7ABC7FDD771B}"/>
              </a:ext>
            </a:extLst>
          </p:cNvPr>
          <p:cNvCxnSpPr>
            <a:cxnSpLocks/>
            <a:stCxn id="189" idx="2"/>
            <a:endCxn id="206" idx="0"/>
          </p:cNvCxnSpPr>
          <p:nvPr/>
        </p:nvCxnSpPr>
        <p:spPr>
          <a:xfrm>
            <a:off x="4569256" y="6798587"/>
            <a:ext cx="0" cy="1732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3" name="Rounded Rectangle 255">
            <a:extLst>
              <a:ext uri="{FF2B5EF4-FFF2-40B4-BE49-F238E27FC236}">
                <a16:creationId xmlns:a16="http://schemas.microsoft.com/office/drawing/2014/main" id="{540CE33B-8EE3-4EB9-838E-C4E725AAEE37}"/>
              </a:ext>
            </a:extLst>
          </p:cNvPr>
          <p:cNvSpPr/>
          <p:nvPr/>
        </p:nvSpPr>
        <p:spPr>
          <a:xfrm>
            <a:off x="7125211" y="5216607"/>
            <a:ext cx="2609916" cy="2040731"/>
          </a:xfrm>
          <a:prstGeom prst="roundRect">
            <a:avLst>
              <a:gd name="adj" fmla="val 7859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/>
          </a:p>
        </p:txBody>
      </p:sp>
      <p:sp>
        <p:nvSpPr>
          <p:cNvPr id="214" name="Rounded Rectangle 255">
            <a:extLst>
              <a:ext uri="{FF2B5EF4-FFF2-40B4-BE49-F238E27FC236}">
                <a16:creationId xmlns:a16="http://schemas.microsoft.com/office/drawing/2014/main" id="{DB0E8E74-6F46-4ADB-970B-E759215629C9}"/>
              </a:ext>
            </a:extLst>
          </p:cNvPr>
          <p:cNvSpPr/>
          <p:nvPr/>
        </p:nvSpPr>
        <p:spPr>
          <a:xfrm>
            <a:off x="7214399" y="5307281"/>
            <a:ext cx="2308292" cy="32198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/>
              <a:t>Aggregate</a:t>
            </a:r>
          </a:p>
        </p:txBody>
      </p:sp>
      <p:sp>
        <p:nvSpPr>
          <p:cNvPr id="215" name="Rounded Rectangle 255">
            <a:extLst>
              <a:ext uri="{FF2B5EF4-FFF2-40B4-BE49-F238E27FC236}">
                <a16:creationId xmlns:a16="http://schemas.microsoft.com/office/drawing/2014/main" id="{E2F4E80A-0811-4D79-88A3-9365E38294E9}"/>
              </a:ext>
            </a:extLst>
          </p:cNvPr>
          <p:cNvSpPr/>
          <p:nvPr/>
        </p:nvSpPr>
        <p:spPr>
          <a:xfrm>
            <a:off x="7214399" y="5686268"/>
            <a:ext cx="2308292" cy="32198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/>
              <a:t>Long-Term/Mobility</a:t>
            </a:r>
          </a:p>
        </p:txBody>
      </p:sp>
      <p:sp>
        <p:nvSpPr>
          <p:cNvPr id="216" name="Rounded Rectangle 255">
            <a:extLst>
              <a:ext uri="{FF2B5EF4-FFF2-40B4-BE49-F238E27FC236}">
                <a16:creationId xmlns:a16="http://schemas.microsoft.com/office/drawing/2014/main" id="{F086ED86-4D1E-4483-9E4C-5DD372B89522}"/>
              </a:ext>
            </a:extLst>
          </p:cNvPr>
          <p:cNvSpPr/>
          <p:nvPr/>
        </p:nvSpPr>
        <p:spPr>
          <a:xfrm>
            <a:off x="7214397" y="6063427"/>
            <a:ext cx="2308294" cy="32198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/>
              <a:t>Person Daily</a:t>
            </a:r>
          </a:p>
        </p:txBody>
      </p:sp>
      <p:sp>
        <p:nvSpPr>
          <p:cNvPr id="217" name="Rounded Rectangle 255">
            <a:extLst>
              <a:ext uri="{FF2B5EF4-FFF2-40B4-BE49-F238E27FC236}">
                <a16:creationId xmlns:a16="http://schemas.microsoft.com/office/drawing/2014/main" id="{FBBFDD1A-8C1C-4821-B2B7-9879BC73F6AB}"/>
              </a:ext>
            </a:extLst>
          </p:cNvPr>
          <p:cNvSpPr/>
          <p:nvPr/>
        </p:nvSpPr>
        <p:spPr>
          <a:xfrm>
            <a:off x="7200401" y="6457547"/>
            <a:ext cx="2322290" cy="32198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/>
              <a:t>Tour</a:t>
            </a:r>
          </a:p>
        </p:txBody>
      </p:sp>
      <p:sp>
        <p:nvSpPr>
          <p:cNvPr id="218" name="Rounded Rectangle 255">
            <a:extLst>
              <a:ext uri="{FF2B5EF4-FFF2-40B4-BE49-F238E27FC236}">
                <a16:creationId xmlns:a16="http://schemas.microsoft.com/office/drawing/2014/main" id="{86C24A4C-5B25-458F-AC26-49AB54CFE712}"/>
              </a:ext>
            </a:extLst>
          </p:cNvPr>
          <p:cNvSpPr/>
          <p:nvPr/>
        </p:nvSpPr>
        <p:spPr>
          <a:xfrm>
            <a:off x="7214397" y="6849004"/>
            <a:ext cx="2322290" cy="32198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/>
              <a:t>Trip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90EFF197-E8B2-474B-8DD7-370A718CE776}"/>
              </a:ext>
            </a:extLst>
          </p:cNvPr>
          <p:cNvSpPr/>
          <p:nvPr/>
        </p:nvSpPr>
        <p:spPr>
          <a:xfrm>
            <a:off x="646738" y="28699"/>
            <a:ext cx="1380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/>
              <a:t>Mandatory</a:t>
            </a:r>
          </a:p>
        </p:txBody>
      </p:sp>
      <p:sp>
        <p:nvSpPr>
          <p:cNvPr id="65" name="Rounded Rectangle 255">
            <a:extLst>
              <a:ext uri="{FF2B5EF4-FFF2-40B4-BE49-F238E27FC236}">
                <a16:creationId xmlns:a16="http://schemas.microsoft.com/office/drawing/2014/main" id="{50A28E67-5B6F-434E-A5B9-DC3A3DA51FE0}"/>
              </a:ext>
            </a:extLst>
          </p:cNvPr>
          <p:cNvSpPr/>
          <p:nvPr/>
        </p:nvSpPr>
        <p:spPr>
          <a:xfrm>
            <a:off x="315749" y="-1356444"/>
            <a:ext cx="2543456" cy="3104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/>
              <a:t>Transit Subsidy Model</a:t>
            </a:r>
          </a:p>
        </p:txBody>
      </p:sp>
      <p:sp>
        <p:nvSpPr>
          <p:cNvPr id="66" name="Rounded Rectangle 255">
            <a:extLst>
              <a:ext uri="{FF2B5EF4-FFF2-40B4-BE49-F238E27FC236}">
                <a16:creationId xmlns:a16="http://schemas.microsoft.com/office/drawing/2014/main" id="{18429F97-398B-405E-8B86-13BD500BC6AB}"/>
              </a:ext>
            </a:extLst>
          </p:cNvPr>
          <p:cNvSpPr/>
          <p:nvPr/>
        </p:nvSpPr>
        <p:spPr>
          <a:xfrm>
            <a:off x="3079031" y="-1357393"/>
            <a:ext cx="2543456" cy="3104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/>
              <a:t>Transit Pass Model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A396030-736D-440B-93BC-123A2C8E5074}"/>
              </a:ext>
            </a:extLst>
          </p:cNvPr>
          <p:cNvCxnSpPr>
            <a:cxnSpLocks/>
            <a:stCxn id="66" idx="3"/>
            <a:endCxn id="45" idx="1"/>
          </p:cNvCxnSpPr>
          <p:nvPr/>
        </p:nvCxnSpPr>
        <p:spPr>
          <a:xfrm>
            <a:off x="5622487" y="-1202177"/>
            <a:ext cx="365672" cy="102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Rounded Rectangle 255">
            <a:extLst>
              <a:ext uri="{FF2B5EF4-FFF2-40B4-BE49-F238E27FC236}">
                <a16:creationId xmlns:a16="http://schemas.microsoft.com/office/drawing/2014/main" id="{B180319A-C411-4129-A330-14FDA6C77D42}"/>
              </a:ext>
            </a:extLst>
          </p:cNvPr>
          <p:cNvSpPr/>
          <p:nvPr/>
        </p:nvSpPr>
        <p:spPr>
          <a:xfrm>
            <a:off x="5988159" y="-821488"/>
            <a:ext cx="2543455" cy="3075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/>
              <a:t>Telecommute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91AE69C-AB01-4D82-87A9-5DE5EFEB7966}"/>
              </a:ext>
            </a:extLst>
          </p:cNvPr>
          <p:cNvCxnSpPr>
            <a:cxnSpLocks/>
            <a:stCxn id="97" idx="3"/>
            <a:endCxn id="51" idx="1"/>
          </p:cNvCxnSpPr>
          <p:nvPr/>
        </p:nvCxnSpPr>
        <p:spPr>
          <a:xfrm flipV="1">
            <a:off x="2835852" y="-666703"/>
            <a:ext cx="287891" cy="99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D0341D8-907A-4FC9-8FA5-448DA9314BF9}"/>
              </a:ext>
            </a:extLst>
          </p:cNvPr>
          <p:cNvCxnSpPr>
            <a:cxnSpLocks/>
            <a:stCxn id="51" idx="3"/>
            <a:endCxn id="71" idx="1"/>
          </p:cNvCxnSpPr>
          <p:nvPr/>
        </p:nvCxnSpPr>
        <p:spPr>
          <a:xfrm flipV="1">
            <a:off x="5667198" y="-667714"/>
            <a:ext cx="320961" cy="10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Rounded Rectangle 255">
            <a:extLst>
              <a:ext uri="{FF2B5EF4-FFF2-40B4-BE49-F238E27FC236}">
                <a16:creationId xmlns:a16="http://schemas.microsoft.com/office/drawing/2014/main" id="{39052D77-49B7-4F19-AF9C-F5A6443C60E2}"/>
              </a:ext>
            </a:extLst>
          </p:cNvPr>
          <p:cNvSpPr/>
          <p:nvPr/>
        </p:nvSpPr>
        <p:spPr>
          <a:xfrm>
            <a:off x="292397" y="-810551"/>
            <a:ext cx="2543455" cy="3075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/>
              <a:t>Vehicle Type Model</a:t>
            </a:r>
          </a:p>
        </p:txBody>
      </p:sp>
      <p:sp>
        <p:nvSpPr>
          <p:cNvPr id="110" name="Rounded Rectangle 255">
            <a:extLst>
              <a:ext uri="{FF2B5EF4-FFF2-40B4-BE49-F238E27FC236}">
                <a16:creationId xmlns:a16="http://schemas.microsoft.com/office/drawing/2014/main" id="{9B27DD2B-65B5-4A1C-BC0C-E4030E5D68F7}"/>
              </a:ext>
            </a:extLst>
          </p:cNvPr>
          <p:cNvSpPr/>
          <p:nvPr/>
        </p:nvSpPr>
        <p:spPr>
          <a:xfrm>
            <a:off x="366443" y="3412306"/>
            <a:ext cx="8413838" cy="2896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/>
              <a:t>Vehicle Availability Model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D2C5A836-8A03-4362-A9B7-0C0C454F20FE}"/>
              </a:ext>
            </a:extLst>
          </p:cNvPr>
          <p:cNvCxnSpPr>
            <a:cxnSpLocks/>
          </p:cNvCxnSpPr>
          <p:nvPr/>
        </p:nvCxnSpPr>
        <p:spPr>
          <a:xfrm flipH="1">
            <a:off x="3508189" y="3057074"/>
            <a:ext cx="1" cy="3719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2DE108E5-D762-4005-B2AD-91E6C4893DB4}"/>
              </a:ext>
            </a:extLst>
          </p:cNvPr>
          <p:cNvCxnSpPr>
            <a:cxnSpLocks/>
          </p:cNvCxnSpPr>
          <p:nvPr/>
        </p:nvCxnSpPr>
        <p:spPr>
          <a:xfrm flipH="1">
            <a:off x="7863290" y="3076288"/>
            <a:ext cx="1" cy="3473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Connector: Elbow 88">
            <a:extLst>
              <a:ext uri="{FF2B5EF4-FFF2-40B4-BE49-F238E27FC236}">
                <a16:creationId xmlns:a16="http://schemas.microsoft.com/office/drawing/2014/main" id="{4DA7325C-37E0-49EE-93D7-A13E3EF84525}"/>
              </a:ext>
            </a:extLst>
          </p:cNvPr>
          <p:cNvCxnSpPr>
            <a:stCxn id="127" idx="2"/>
            <a:endCxn id="65" idx="0"/>
          </p:cNvCxnSpPr>
          <p:nvPr/>
        </p:nvCxnSpPr>
        <p:spPr>
          <a:xfrm rot="5400000">
            <a:off x="2870458" y="-2881458"/>
            <a:ext cx="242033" cy="2807994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Connector: Elbow 90">
            <a:extLst>
              <a:ext uri="{FF2B5EF4-FFF2-40B4-BE49-F238E27FC236}">
                <a16:creationId xmlns:a16="http://schemas.microsoft.com/office/drawing/2014/main" id="{83214725-FFC2-46C8-9E93-A1FEBCAD74DC}"/>
              </a:ext>
            </a:extLst>
          </p:cNvPr>
          <p:cNvCxnSpPr>
            <a:stCxn id="45" idx="2"/>
            <a:endCxn id="97" idx="0"/>
          </p:cNvCxnSpPr>
          <p:nvPr/>
        </p:nvCxnSpPr>
        <p:spPr>
          <a:xfrm rot="5400000">
            <a:off x="4298935" y="-3771504"/>
            <a:ext cx="226143" cy="5695762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7" name="Connector: Elbow 166">
            <a:extLst>
              <a:ext uri="{FF2B5EF4-FFF2-40B4-BE49-F238E27FC236}">
                <a16:creationId xmlns:a16="http://schemas.microsoft.com/office/drawing/2014/main" id="{A21ACC41-9898-4A13-BBC1-703BEB3180A5}"/>
              </a:ext>
            </a:extLst>
          </p:cNvPr>
          <p:cNvCxnSpPr>
            <a:cxnSpLocks/>
            <a:stCxn id="71" idx="2"/>
            <a:endCxn id="56" idx="0"/>
          </p:cNvCxnSpPr>
          <p:nvPr/>
        </p:nvCxnSpPr>
        <p:spPr>
          <a:xfrm rot="5400000">
            <a:off x="5761979" y="-1752428"/>
            <a:ext cx="259420" cy="273639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1" name="Rounded Rectangle 255">
            <a:extLst>
              <a:ext uri="{FF2B5EF4-FFF2-40B4-BE49-F238E27FC236}">
                <a16:creationId xmlns:a16="http://schemas.microsoft.com/office/drawing/2014/main" id="{1FE7ED79-B7FC-423C-A125-1507E310B390}"/>
              </a:ext>
            </a:extLst>
          </p:cNvPr>
          <p:cNvSpPr/>
          <p:nvPr/>
        </p:nvSpPr>
        <p:spPr>
          <a:xfrm>
            <a:off x="384491" y="2768700"/>
            <a:ext cx="1929375" cy="307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/>
              <a:t>School Dropoff/Pickup </a:t>
            </a:r>
          </a:p>
        </p:txBody>
      </p:sp>
      <p:cxnSp>
        <p:nvCxnSpPr>
          <p:cNvPr id="464" name="Straight Arrow Connector 463">
            <a:extLst>
              <a:ext uri="{FF2B5EF4-FFF2-40B4-BE49-F238E27FC236}">
                <a16:creationId xmlns:a16="http://schemas.microsoft.com/office/drawing/2014/main" id="{2EC3EDC7-5EA0-4908-8AFF-DDB1AB598C31}"/>
              </a:ext>
            </a:extLst>
          </p:cNvPr>
          <p:cNvCxnSpPr>
            <a:cxnSpLocks/>
            <a:stCxn id="461" idx="2"/>
          </p:cNvCxnSpPr>
          <p:nvPr/>
        </p:nvCxnSpPr>
        <p:spPr>
          <a:xfrm flipH="1">
            <a:off x="1337137" y="3076248"/>
            <a:ext cx="12042" cy="33605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914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9A327-CA7E-49B5-B423-568D6E21E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29955-508D-4D3D-B49C-7FFC7B6000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Disaggregate Accessibilities</a:t>
            </a:r>
          </a:p>
          <a:p>
            <a:pPr lvl="1"/>
            <a:r>
              <a:rPr lang="en-US"/>
              <a:t>Current status</a:t>
            </a:r>
          </a:p>
          <a:p>
            <a:pPr lvl="1"/>
            <a:r>
              <a:rPr lang="en-US"/>
              <a:t>Results</a:t>
            </a:r>
          </a:p>
          <a:p>
            <a:r>
              <a:rPr lang="en-US"/>
              <a:t>Example using flexible tour &amp; trip IDs</a:t>
            </a:r>
          </a:p>
          <a:p>
            <a:r>
              <a:rPr lang="en-US"/>
              <a:t>Status of shadow pricing</a:t>
            </a:r>
          </a:p>
        </p:txBody>
      </p:sp>
    </p:spTree>
    <p:extLst>
      <p:ext uri="{BB962C8B-B14F-4D97-AF65-F5344CB8AC3E}">
        <p14:creationId xmlns:p14="http://schemas.microsoft.com/office/powerpoint/2010/main" val="3012692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2B99DB-3160-4B6E-93A6-EFE3FA48CA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Accessibilities</a:t>
            </a:r>
          </a:p>
        </p:txBody>
      </p:sp>
    </p:spTree>
    <p:extLst>
      <p:ext uri="{BB962C8B-B14F-4D97-AF65-F5344CB8AC3E}">
        <p14:creationId xmlns:p14="http://schemas.microsoft.com/office/powerpoint/2010/main" val="1745944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9A0E844-19CD-B77C-6BAB-76A124547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450" y="1356930"/>
            <a:ext cx="3724364" cy="379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89802B8-136A-97D2-0F06-1D627E01FB6F}"/>
              </a:ext>
            </a:extLst>
          </p:cNvPr>
          <p:cNvSpPr txBox="1"/>
          <p:nvPr/>
        </p:nvSpPr>
        <p:spPr>
          <a:xfrm>
            <a:off x="592666" y="1115662"/>
            <a:ext cx="4893734" cy="4334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spcBef>
                <a:spcPts val="450"/>
              </a:spcBef>
              <a:spcAft>
                <a:spcPts val="900"/>
              </a:spcAft>
              <a:buFont typeface="+mj-lt"/>
              <a:buAutoNum type="arabicPeriod"/>
            </a:pPr>
            <a:endParaRPr lang="en-US">
              <a:solidFill>
                <a:schemeClr val="accent3">
                  <a:lumMod val="50000"/>
                </a:schemeClr>
              </a:solidFill>
            </a:endParaRPr>
          </a:p>
          <a:p>
            <a:pPr marL="257175" indent="-257175">
              <a:spcBef>
                <a:spcPts val="45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>
                <a:solidFill>
                  <a:srgbClr val="2F5A2D"/>
                </a:solidFill>
              </a:rPr>
              <a:t>Generate a user defined proto-population</a:t>
            </a:r>
            <a:br>
              <a:rPr lang="en-US">
                <a:solidFill>
                  <a:srgbClr val="2F5A2D"/>
                </a:solidFill>
              </a:rPr>
            </a:br>
            <a:r>
              <a:rPr lang="en-US">
                <a:solidFill>
                  <a:srgbClr val="2F5A2D"/>
                </a:solidFill>
              </a:rPr>
              <a:t>[Complete]</a:t>
            </a:r>
          </a:p>
          <a:p>
            <a:pPr marL="257175" indent="-257175">
              <a:spcBef>
                <a:spcPts val="450"/>
              </a:spcBef>
              <a:spcAft>
                <a:spcPts val="900"/>
              </a:spcAft>
              <a:buFont typeface="+mj-lt"/>
              <a:buAutoNum type="arabicPeriod"/>
            </a:pPr>
            <a:endParaRPr lang="en-US" sz="1400">
              <a:solidFill>
                <a:srgbClr val="2F5A2D"/>
              </a:solidFill>
            </a:endParaRPr>
          </a:p>
          <a:p>
            <a:pPr marL="257175" indent="-257175">
              <a:spcBef>
                <a:spcPts val="45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>
                <a:solidFill>
                  <a:srgbClr val="2F5A2D"/>
                </a:solidFill>
              </a:rPr>
              <a:t>Run ASIM models and extract </a:t>
            </a:r>
            <a:r>
              <a:rPr lang="en-US" err="1">
                <a:solidFill>
                  <a:srgbClr val="2F5A2D"/>
                </a:solidFill>
              </a:rPr>
              <a:t>logsums</a:t>
            </a:r>
            <a:br>
              <a:rPr lang="en-US">
                <a:solidFill>
                  <a:srgbClr val="2F5A2D"/>
                </a:solidFill>
              </a:rPr>
            </a:br>
            <a:r>
              <a:rPr lang="en-US">
                <a:solidFill>
                  <a:srgbClr val="2F5A2D"/>
                </a:solidFill>
              </a:rPr>
              <a:t>[complete]</a:t>
            </a:r>
          </a:p>
          <a:p>
            <a:pPr marL="257175" indent="-257175">
              <a:spcBef>
                <a:spcPts val="450"/>
              </a:spcBef>
              <a:spcAft>
                <a:spcPts val="900"/>
              </a:spcAft>
              <a:buFont typeface="+mj-lt"/>
              <a:buAutoNum type="arabicPeriod"/>
            </a:pPr>
            <a:endParaRPr lang="en-US">
              <a:solidFill>
                <a:schemeClr val="tx2"/>
              </a:solidFill>
            </a:endParaRPr>
          </a:p>
          <a:p>
            <a:pPr marL="257175" indent="-257175">
              <a:spcBef>
                <a:spcPts val="45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>
                <a:solidFill>
                  <a:srgbClr val="FF0000"/>
                </a:solidFill>
              </a:rPr>
              <a:t>Merge </a:t>
            </a:r>
            <a:r>
              <a:rPr lang="en-US" err="1">
                <a:solidFill>
                  <a:srgbClr val="FF0000"/>
                </a:solidFill>
              </a:rPr>
              <a:t>logsums</a:t>
            </a:r>
            <a:r>
              <a:rPr lang="en-US">
                <a:solidFill>
                  <a:srgbClr val="FF0000"/>
                </a:solidFill>
              </a:rPr>
              <a:t> back onto full population</a:t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rgbClr val="FF0000"/>
                </a:solidFill>
              </a:rPr>
              <a:t>[in progress]</a:t>
            </a:r>
          </a:p>
          <a:p>
            <a:pPr>
              <a:spcBef>
                <a:spcPts val="450"/>
              </a:spcBef>
              <a:spcAft>
                <a:spcPts val="900"/>
              </a:spcAft>
            </a:pPr>
            <a:endParaRPr lang="en-US" b="1">
              <a:solidFill>
                <a:schemeClr val="tx2"/>
              </a:solidFill>
            </a:endParaRPr>
          </a:p>
          <a:p>
            <a:pPr>
              <a:spcBef>
                <a:spcPts val="450"/>
              </a:spcBef>
              <a:spcAft>
                <a:spcPts val="900"/>
              </a:spcAft>
            </a:pP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9938FAE-D3C2-48AD-43A6-73E090CC15D0}"/>
              </a:ext>
            </a:extLst>
          </p:cNvPr>
          <p:cNvSpPr/>
          <p:nvPr/>
        </p:nvSpPr>
        <p:spPr>
          <a:xfrm>
            <a:off x="5804901" y="1212354"/>
            <a:ext cx="3190108" cy="1391678"/>
          </a:xfrm>
          <a:custGeom>
            <a:avLst/>
            <a:gdLst>
              <a:gd name="connsiteX0" fmla="*/ 10274 w 3421294"/>
              <a:gd name="connsiteY0" fmla="*/ 0 h 1294543"/>
              <a:gd name="connsiteX1" fmla="*/ 3421294 w 3421294"/>
              <a:gd name="connsiteY1" fmla="*/ 0 h 1294543"/>
              <a:gd name="connsiteX2" fmla="*/ 3421294 w 3421294"/>
              <a:gd name="connsiteY2" fmla="*/ 1294543 h 1294543"/>
              <a:gd name="connsiteX3" fmla="*/ 2188396 w 3421294"/>
              <a:gd name="connsiteY3" fmla="*/ 1294543 h 1294543"/>
              <a:gd name="connsiteX4" fmla="*/ 2188396 w 3421294"/>
              <a:gd name="connsiteY4" fmla="*/ 821932 h 1294543"/>
              <a:gd name="connsiteX5" fmla="*/ 0 w 3421294"/>
              <a:gd name="connsiteY5" fmla="*/ 821932 h 1294543"/>
              <a:gd name="connsiteX6" fmla="*/ 10274 w 3421294"/>
              <a:gd name="connsiteY6" fmla="*/ 113015 h 1294543"/>
              <a:gd name="connsiteX7" fmla="*/ 10274 w 3421294"/>
              <a:gd name="connsiteY7" fmla="*/ 0 h 1294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1294" h="1294543">
                <a:moveTo>
                  <a:pt x="10274" y="0"/>
                </a:moveTo>
                <a:lnTo>
                  <a:pt x="3421294" y="0"/>
                </a:lnTo>
                <a:lnTo>
                  <a:pt x="3421294" y="1294543"/>
                </a:lnTo>
                <a:lnTo>
                  <a:pt x="2188396" y="1294543"/>
                </a:lnTo>
                <a:lnTo>
                  <a:pt x="2188396" y="821932"/>
                </a:lnTo>
                <a:lnTo>
                  <a:pt x="0" y="821932"/>
                </a:lnTo>
                <a:lnTo>
                  <a:pt x="10274" y="113015"/>
                </a:lnTo>
                <a:lnTo>
                  <a:pt x="10274" y="0"/>
                </a:lnTo>
                <a:close/>
              </a:path>
            </a:pathLst>
          </a:custGeom>
          <a:noFill/>
          <a:ln w="12700">
            <a:solidFill>
              <a:schemeClr val="dk1">
                <a:shade val="95000"/>
                <a:satMod val="10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6D43A7C3-6AFC-FE43-3140-53D5F7FFA87E}"/>
              </a:ext>
            </a:extLst>
          </p:cNvPr>
          <p:cNvSpPr/>
          <p:nvPr/>
        </p:nvSpPr>
        <p:spPr>
          <a:xfrm>
            <a:off x="5188450" y="1641528"/>
            <a:ext cx="559387" cy="251249"/>
          </a:xfrm>
          <a:prstGeom prst="rightArrow">
            <a:avLst/>
          </a:prstGeom>
          <a:solidFill>
            <a:srgbClr val="2F5A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957E5D-AB2B-D073-7D94-F2BE23CBB018}"/>
              </a:ext>
            </a:extLst>
          </p:cNvPr>
          <p:cNvSpPr/>
          <p:nvPr/>
        </p:nvSpPr>
        <p:spPr>
          <a:xfrm>
            <a:off x="6202150" y="2157573"/>
            <a:ext cx="1513742" cy="1551398"/>
          </a:xfrm>
          <a:prstGeom prst="rect">
            <a:avLst/>
          </a:prstGeom>
          <a:noFill/>
          <a:ln w="12700">
            <a:solidFill>
              <a:schemeClr val="dk1">
                <a:shade val="95000"/>
                <a:satMod val="10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5FDDCC5-FB05-B55C-ED46-D348C16DD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37" y="274638"/>
            <a:ext cx="8402871" cy="960437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Current Progress</a:t>
            </a:r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A44F7A7-E1BF-C9B6-8C69-86E9797E23F1}"/>
              </a:ext>
            </a:extLst>
          </p:cNvPr>
          <p:cNvSpPr/>
          <p:nvPr/>
        </p:nvSpPr>
        <p:spPr>
          <a:xfrm>
            <a:off x="5254386" y="2779628"/>
            <a:ext cx="782530" cy="251249"/>
          </a:xfrm>
          <a:prstGeom prst="rightArrow">
            <a:avLst/>
          </a:prstGeom>
          <a:solidFill>
            <a:srgbClr val="2F5A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75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F4F6A1D-6FD6-610E-76AA-B62823B7D263}"/>
              </a:ext>
            </a:extLst>
          </p:cNvPr>
          <p:cNvSpPr/>
          <p:nvPr/>
        </p:nvSpPr>
        <p:spPr>
          <a:xfrm>
            <a:off x="592666" y="2360364"/>
            <a:ext cx="4998235" cy="3798662"/>
          </a:xfrm>
          <a:prstGeom prst="roundRect">
            <a:avLst>
              <a:gd name="adj" fmla="val 7329"/>
            </a:avLst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B1956CB-4FB3-31EB-617A-201A8BFA4D40}"/>
              </a:ext>
            </a:extLst>
          </p:cNvPr>
          <p:cNvSpPr>
            <a:spLocks/>
          </p:cNvSpPr>
          <p:nvPr/>
        </p:nvSpPr>
        <p:spPr>
          <a:xfrm>
            <a:off x="2278387" y="3756710"/>
            <a:ext cx="3062396" cy="2219241"/>
          </a:xfrm>
          <a:prstGeom prst="roundRect">
            <a:avLst>
              <a:gd name="adj" fmla="val 9815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5762D4AB-8E9A-4DE9-48A5-237E257FF372}"/>
              </a:ext>
            </a:extLst>
          </p:cNvPr>
          <p:cNvSpPr/>
          <p:nvPr/>
        </p:nvSpPr>
        <p:spPr>
          <a:xfrm>
            <a:off x="2278387" y="2900803"/>
            <a:ext cx="3062395" cy="629760"/>
          </a:xfrm>
          <a:prstGeom prst="roundRect">
            <a:avLst>
              <a:gd name="adj" fmla="val 24097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Generate proto-population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7B7DDB-5A3C-47B1-A3A6-DA8FF7A07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262626"/>
                </a:solidFill>
              </a:rPr>
              <a:t>Model outline</a:t>
            </a:r>
            <a:endParaRPr lang="en-US"/>
          </a:p>
        </p:txBody>
      </p:sp>
      <p:sp>
        <p:nvSpPr>
          <p:cNvPr id="23" name="Flowchart: Multidocument 22">
            <a:extLst>
              <a:ext uri="{FF2B5EF4-FFF2-40B4-BE49-F238E27FC236}">
                <a16:creationId xmlns:a16="http://schemas.microsoft.com/office/drawing/2014/main" id="{5560A085-2447-0121-274C-4C00495630B8}"/>
              </a:ext>
            </a:extLst>
          </p:cNvPr>
          <p:cNvSpPr/>
          <p:nvPr/>
        </p:nvSpPr>
        <p:spPr>
          <a:xfrm>
            <a:off x="913965" y="2795284"/>
            <a:ext cx="1176057" cy="838644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/>
                </a:solidFill>
              </a:rPr>
              <a:t>YAML config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/>
                </a:solidFill>
              </a:rPr>
              <a:t>Annotation tables</a:t>
            </a:r>
          </a:p>
        </p:txBody>
      </p:sp>
      <p:sp>
        <p:nvSpPr>
          <p:cNvPr id="27" name="Flowchart: Multidocument 26">
            <a:extLst>
              <a:ext uri="{FF2B5EF4-FFF2-40B4-BE49-F238E27FC236}">
                <a16:creationId xmlns:a16="http://schemas.microsoft.com/office/drawing/2014/main" id="{245E8456-5DE6-7E72-56EF-2CD7299EFD1D}"/>
              </a:ext>
            </a:extLst>
          </p:cNvPr>
          <p:cNvSpPr/>
          <p:nvPr/>
        </p:nvSpPr>
        <p:spPr>
          <a:xfrm>
            <a:off x="873671" y="4495155"/>
            <a:ext cx="1176058" cy="742349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0" rIns="0" bIns="0" rtlCol="0" anchor="ctr"/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788">
                <a:solidFill>
                  <a:schemeClr val="tx1"/>
                </a:solidFill>
              </a:rPr>
              <a:t>Model config YAML settings and csv tables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US" sz="788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32DE76-54A2-2CE5-3E06-CD99FA312257}"/>
              </a:ext>
            </a:extLst>
          </p:cNvPr>
          <p:cNvSpPr txBox="1"/>
          <p:nvPr/>
        </p:nvSpPr>
        <p:spPr>
          <a:xfrm>
            <a:off x="2384721" y="3826363"/>
            <a:ext cx="28320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/>
              <a:t>Get disaggregate </a:t>
            </a:r>
            <a:r>
              <a:rPr lang="en-US" sz="1350" b="1" err="1"/>
              <a:t>logsums</a:t>
            </a:r>
            <a:endParaRPr lang="en-US" sz="1350" b="1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BB695753-918C-B5C0-E1FE-3E98F25692C2}"/>
              </a:ext>
            </a:extLst>
          </p:cNvPr>
          <p:cNvGrpSpPr/>
          <p:nvPr/>
        </p:nvGrpSpPr>
        <p:grpSpPr>
          <a:xfrm>
            <a:off x="2384721" y="4251218"/>
            <a:ext cx="1342028" cy="1268238"/>
            <a:chOff x="5641285" y="3952372"/>
            <a:chExt cx="1109948" cy="1290065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D64A85B8-02E7-DBA6-4754-6E3B65E5A12D}"/>
                </a:ext>
              </a:extLst>
            </p:cNvPr>
            <p:cNvSpPr/>
            <p:nvPr/>
          </p:nvSpPr>
          <p:spPr>
            <a:xfrm>
              <a:off x="5641285" y="3952372"/>
              <a:ext cx="1109948" cy="1290065"/>
            </a:xfrm>
            <a:prstGeom prst="roundRect">
              <a:avLst>
                <a:gd name="adj" fmla="val 12039"/>
              </a:avLst>
            </a:prstGeom>
            <a:solidFill>
              <a:schemeClr val="bg2"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/>
              <a:r>
                <a:rPr lang="en-US" sz="1000" b="1"/>
                <a:t>Mandatory destination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4AC0056-6231-2E0A-2C5F-2B04B69BECE0}"/>
                </a:ext>
              </a:extLst>
            </p:cNvPr>
            <p:cNvSpPr/>
            <p:nvPr/>
          </p:nvSpPr>
          <p:spPr>
            <a:xfrm>
              <a:off x="5783041" y="4382519"/>
              <a:ext cx="844781" cy="391106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School</a:t>
              </a:r>
            </a:p>
            <a:p>
              <a:pPr algn="ctr"/>
              <a:r>
                <a:rPr lang="en-US" sz="900"/>
                <a:t>location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66C0BB2-8C84-E527-AD91-B90BEB132833}"/>
                </a:ext>
              </a:extLst>
            </p:cNvPr>
            <p:cNvSpPr/>
            <p:nvPr/>
          </p:nvSpPr>
          <p:spPr>
            <a:xfrm>
              <a:off x="5783041" y="4796052"/>
              <a:ext cx="844781" cy="391106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/>
                <a:t>Work location</a:t>
              </a:r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1123281-ED0A-B703-9FCB-85ECF3178EDE}"/>
              </a:ext>
            </a:extLst>
          </p:cNvPr>
          <p:cNvCxnSpPr>
            <a:cxnSpLocks/>
            <a:stCxn id="23" idx="3"/>
            <a:endCxn id="59" idx="1"/>
          </p:cNvCxnSpPr>
          <p:nvPr/>
        </p:nvCxnSpPr>
        <p:spPr>
          <a:xfrm>
            <a:off x="2090022" y="3214606"/>
            <a:ext cx="188365" cy="1077"/>
          </a:xfrm>
          <a:prstGeom prst="line">
            <a:avLst/>
          </a:prstGeom>
          <a:ln>
            <a:prstDash val="sys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AA024439-1D54-63FC-F8C7-3A53E9103B70}"/>
              </a:ext>
            </a:extLst>
          </p:cNvPr>
          <p:cNvSpPr txBox="1"/>
          <p:nvPr/>
        </p:nvSpPr>
        <p:spPr>
          <a:xfrm>
            <a:off x="873671" y="2360364"/>
            <a:ext cx="4582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/>
              <a:t>models/disaggregate_accessibilities.py</a:t>
            </a:r>
            <a:endParaRPr lang="en-US" sz="1800" i="1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8196396-D8FA-6017-79BE-7938B5F8DE95}"/>
              </a:ext>
            </a:extLst>
          </p:cNvPr>
          <p:cNvCxnSpPr>
            <a:cxnSpLocks/>
            <a:stCxn id="59" idx="2"/>
            <a:endCxn id="29" idx="0"/>
          </p:cNvCxnSpPr>
          <p:nvPr/>
        </p:nvCxnSpPr>
        <p:spPr>
          <a:xfrm>
            <a:off x="3809585" y="3530563"/>
            <a:ext cx="0" cy="226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3296BCF3-CA89-269F-5F50-025E6917262F}"/>
              </a:ext>
            </a:extLst>
          </p:cNvPr>
          <p:cNvSpPr/>
          <p:nvPr/>
        </p:nvSpPr>
        <p:spPr>
          <a:xfrm>
            <a:off x="3835933" y="4246975"/>
            <a:ext cx="1338563" cy="565959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1000" b="1"/>
              <a:t>Non-mandatory destination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59EF53E8-D1CF-B9F1-BF59-4972EEF75D56}"/>
              </a:ext>
            </a:extLst>
          </p:cNvPr>
          <p:cNvSpPr/>
          <p:nvPr/>
        </p:nvSpPr>
        <p:spPr>
          <a:xfrm>
            <a:off x="3835932" y="5372165"/>
            <a:ext cx="1338563" cy="565959"/>
          </a:xfrm>
          <a:prstGeom prst="roundRect">
            <a:avLst/>
          </a:prstGeom>
          <a:solidFill>
            <a:srgbClr val="2F5A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1000" b="1" err="1"/>
              <a:t>Logsums</a:t>
            </a:r>
            <a:endParaRPr lang="en-US" sz="1000" b="1"/>
          </a:p>
        </p:txBody>
      </p:sp>
      <p:cxnSp>
        <p:nvCxnSpPr>
          <p:cNvPr id="174" name="Connector: Elbow 173">
            <a:extLst>
              <a:ext uri="{FF2B5EF4-FFF2-40B4-BE49-F238E27FC236}">
                <a16:creationId xmlns:a16="http://schemas.microsoft.com/office/drawing/2014/main" id="{6734E2EA-43E4-5C72-497A-172FDAEE7D45}"/>
              </a:ext>
            </a:extLst>
          </p:cNvPr>
          <p:cNvCxnSpPr>
            <a:cxnSpLocks/>
            <a:stCxn id="73" idx="2"/>
            <a:endCxn id="171" idx="0"/>
          </p:cNvCxnSpPr>
          <p:nvPr/>
        </p:nvCxnSpPr>
        <p:spPr>
          <a:xfrm rot="5400000">
            <a:off x="4225600" y="5092549"/>
            <a:ext cx="559231" cy="1"/>
          </a:xfrm>
          <a:prstGeom prst="bentConnector3">
            <a:avLst>
              <a:gd name="adj1" fmla="val 50000"/>
            </a:avLst>
          </a:prstGeom>
          <a:ln>
            <a:prstDash val="sysDot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7" name="Connector: Elbow 206">
            <a:extLst>
              <a:ext uri="{FF2B5EF4-FFF2-40B4-BE49-F238E27FC236}">
                <a16:creationId xmlns:a16="http://schemas.microsoft.com/office/drawing/2014/main" id="{3B695624-C130-92DC-EDBC-6AB0A2ECB9F2}"/>
              </a:ext>
            </a:extLst>
          </p:cNvPr>
          <p:cNvCxnSpPr>
            <a:cxnSpLocks/>
            <a:endCxn id="171" idx="1"/>
          </p:cNvCxnSpPr>
          <p:nvPr/>
        </p:nvCxnSpPr>
        <p:spPr>
          <a:xfrm rot="16200000" flipH="1">
            <a:off x="3377989" y="5197201"/>
            <a:ext cx="135689" cy="780197"/>
          </a:xfrm>
          <a:prstGeom prst="bentConnector2">
            <a:avLst/>
          </a:prstGeom>
          <a:ln>
            <a:prstDash val="sysDot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BC3B57F6-8253-EE03-D943-7E700C0A77B7}"/>
              </a:ext>
            </a:extLst>
          </p:cNvPr>
          <p:cNvSpPr/>
          <p:nvPr/>
        </p:nvSpPr>
        <p:spPr>
          <a:xfrm>
            <a:off x="5865409" y="3633928"/>
            <a:ext cx="2821390" cy="117543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chemeClr val="tx1"/>
                </a:solidFill>
              </a:rPr>
              <a:t>Imported from </a:t>
            </a:r>
            <a:r>
              <a:rPr lang="en-US" sz="1000" b="1" err="1">
                <a:solidFill>
                  <a:schemeClr val="tx1"/>
                </a:solidFill>
              </a:rPr>
              <a:t>activitysim</a:t>
            </a:r>
            <a:endParaRPr lang="en-US" sz="1000" b="1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err="1">
                <a:solidFill>
                  <a:schemeClr val="tx1"/>
                </a:solidFill>
              </a:rPr>
              <a:t>location_choice.run_location_choice</a:t>
            </a:r>
            <a:r>
              <a:rPr lang="en-US" sz="1000">
                <a:solidFill>
                  <a:schemeClr val="tx1"/>
                </a:solidFill>
              </a:rPr>
              <a:t>() [work/school]</a:t>
            </a:r>
            <a:br>
              <a:rPr lang="en-US" sz="1000">
                <a:solidFill>
                  <a:schemeClr val="tx1"/>
                </a:solidFill>
              </a:rPr>
            </a:br>
            <a:endParaRPr lang="en-US" sz="100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err="1">
                <a:solidFill>
                  <a:schemeClr val="tx1"/>
                </a:solidFill>
              </a:rPr>
              <a:t>tour_destintion.run_tour_destination</a:t>
            </a:r>
            <a:r>
              <a:rPr lang="en-US" sz="1000">
                <a:solidFill>
                  <a:schemeClr val="tx1"/>
                </a:solidFill>
              </a:rPr>
              <a:t>() [non-mandatory]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B036E86-0993-1666-6264-E783F0591B2B}"/>
              </a:ext>
            </a:extLst>
          </p:cNvPr>
          <p:cNvCxnSpPr>
            <a:cxnSpLocks/>
            <a:stCxn id="56" idx="1"/>
          </p:cNvCxnSpPr>
          <p:nvPr/>
        </p:nvCxnSpPr>
        <p:spPr>
          <a:xfrm flipH="1">
            <a:off x="5340783" y="4221647"/>
            <a:ext cx="5246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5DE24233-43F0-434E-DFF8-4D7C727C8367}"/>
              </a:ext>
            </a:extLst>
          </p:cNvPr>
          <p:cNvSpPr/>
          <p:nvPr/>
        </p:nvSpPr>
        <p:spPr>
          <a:xfrm>
            <a:off x="5865408" y="5099951"/>
            <a:ext cx="2821391" cy="83900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chemeClr val="tx1"/>
                </a:solidFill>
              </a:rPr>
              <a:t>Modified in from </a:t>
            </a:r>
            <a:r>
              <a:rPr lang="en-US" sz="1000" b="1" err="1">
                <a:solidFill>
                  <a:schemeClr val="tx1"/>
                </a:solidFill>
              </a:rPr>
              <a:t>activitysim</a:t>
            </a:r>
            <a:endParaRPr lang="en-US" sz="1000" b="1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err="1">
                <a:solidFill>
                  <a:schemeClr val="tx1"/>
                </a:solidFill>
              </a:rPr>
              <a:t>interaction_sample_simulate</a:t>
            </a:r>
            <a:r>
              <a:rPr lang="en-US" sz="1000">
                <a:solidFill>
                  <a:schemeClr val="tx1"/>
                </a:solidFill>
              </a:rPr>
              <a:t>()</a:t>
            </a:r>
            <a:br>
              <a:rPr lang="en-US" sz="1000">
                <a:solidFill>
                  <a:schemeClr val="tx1"/>
                </a:solidFill>
              </a:rPr>
            </a:br>
            <a:r>
              <a:rPr lang="en-US" sz="1000">
                <a:solidFill>
                  <a:schemeClr val="tx1"/>
                </a:solidFill>
              </a:rPr>
              <a:t>[added escape flag ‘</a:t>
            </a:r>
            <a:r>
              <a:rPr lang="en-US" sz="1000" err="1">
                <a:solidFill>
                  <a:schemeClr val="tx1"/>
                </a:solidFill>
              </a:rPr>
              <a:t>skip_choice</a:t>
            </a:r>
            <a:r>
              <a:rPr lang="en-US" sz="1000">
                <a:solidFill>
                  <a:schemeClr val="tx1"/>
                </a:solidFill>
              </a:rPr>
              <a:t>’ to skip rand choice and return </a:t>
            </a:r>
            <a:r>
              <a:rPr lang="en-US" sz="1000" err="1">
                <a:solidFill>
                  <a:schemeClr val="tx1"/>
                </a:solidFill>
              </a:rPr>
              <a:t>logsums</a:t>
            </a:r>
            <a:r>
              <a:rPr lang="en-US" sz="1000">
                <a:solidFill>
                  <a:schemeClr val="tx1"/>
                </a:solidFill>
              </a:rPr>
              <a:t>]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DC2F183-C823-4229-359A-19ED2178A806}"/>
              </a:ext>
            </a:extLst>
          </p:cNvPr>
          <p:cNvCxnSpPr>
            <a:cxnSpLocks/>
            <a:stCxn id="27" idx="3"/>
            <a:endCxn id="29" idx="1"/>
          </p:cNvCxnSpPr>
          <p:nvPr/>
        </p:nvCxnSpPr>
        <p:spPr>
          <a:xfrm>
            <a:off x="2049729" y="4866330"/>
            <a:ext cx="228658" cy="1"/>
          </a:xfrm>
          <a:prstGeom prst="line">
            <a:avLst/>
          </a:prstGeom>
          <a:ln>
            <a:prstDash val="sys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214D99C5-7B73-CA12-D973-0BD2BA9FB35E}"/>
              </a:ext>
            </a:extLst>
          </p:cNvPr>
          <p:cNvCxnSpPr>
            <a:cxnSpLocks/>
            <a:stCxn id="69" idx="0"/>
            <a:endCxn id="56" idx="2"/>
          </p:cNvCxnSpPr>
          <p:nvPr/>
        </p:nvCxnSpPr>
        <p:spPr>
          <a:xfrm flipV="1">
            <a:off x="7276104" y="4809365"/>
            <a:ext cx="0" cy="290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35DB6194-857C-EBF1-A1EA-04CD59580DBE}"/>
              </a:ext>
            </a:extLst>
          </p:cNvPr>
          <p:cNvSpPr txBox="1"/>
          <p:nvPr/>
        </p:nvSpPr>
        <p:spPr>
          <a:xfrm>
            <a:off x="778515" y="1109334"/>
            <a:ext cx="783901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>
                <a:solidFill>
                  <a:schemeClr val="tx2"/>
                </a:solidFill>
              </a:rPr>
              <a:t>Run as separate process using script </a:t>
            </a:r>
            <a:r>
              <a:rPr lang="en-US" sz="1600" u="sng">
                <a:solidFill>
                  <a:schemeClr val="tx2"/>
                </a:solidFill>
                <a:latin typeface="+mj-lt"/>
                <a:cs typeface="Courier New" panose="02070309020205020404" pitchFamily="49" charset="0"/>
              </a:rPr>
              <a:t>disaggregate_accessibility_model.py</a:t>
            </a:r>
            <a:endParaRPr lang="en-US" sz="1600" u="sng">
              <a:solidFill>
                <a:schemeClr val="tx2"/>
              </a:solidFill>
              <a:latin typeface="+mj-lt"/>
            </a:endParaRPr>
          </a:p>
          <a:p>
            <a:pPr marL="21431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2"/>
                </a:solidFill>
              </a:rPr>
              <a:t>Currently outputs CSV files with the accessibilities</a:t>
            </a:r>
          </a:p>
          <a:p>
            <a:pPr marL="21431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2"/>
                </a:solidFill>
              </a:rPr>
              <a:t>optional injection step </a:t>
            </a:r>
            <a:r>
              <a:rPr lang="en-US" sz="120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compute_disaggregate_accessibilities</a:t>
            </a:r>
            <a:br>
              <a:rPr lang="en-US" sz="140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>
                <a:solidFill>
                  <a:schemeClr val="tx2"/>
                </a:solidFill>
              </a:rPr>
              <a:t>calls the standalone model in a separate process [NOT optimized for memory/</a:t>
            </a:r>
            <a:r>
              <a:rPr lang="en-US" sz="1400" err="1">
                <a:solidFill>
                  <a:schemeClr val="tx2"/>
                </a:solidFill>
              </a:rPr>
              <a:t>cpu</a:t>
            </a:r>
            <a:r>
              <a:rPr lang="en-US" sz="1400">
                <a:solidFill>
                  <a:schemeClr val="tx2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48487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A5C23AC-E344-F42E-0161-097FF95F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38" y="274638"/>
            <a:ext cx="8094662" cy="960437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Results</a:t>
            </a:r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F79A071-ADBF-4614-C8B0-9E76396C5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65" y="2992582"/>
            <a:ext cx="8220748" cy="308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A0DB7D-ACB7-A5A3-4B19-6D292438FBDF}"/>
              </a:ext>
            </a:extLst>
          </p:cNvPr>
          <p:cNvCxnSpPr/>
          <p:nvPr/>
        </p:nvCxnSpPr>
        <p:spPr>
          <a:xfrm flipV="1">
            <a:off x="1089891" y="2447636"/>
            <a:ext cx="1838036" cy="7666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07102A-126E-1BFA-5E63-5D02B85E3594}"/>
              </a:ext>
            </a:extLst>
          </p:cNvPr>
          <p:cNvCxnSpPr>
            <a:cxnSpLocks/>
          </p:cNvCxnSpPr>
          <p:nvPr/>
        </p:nvCxnSpPr>
        <p:spPr>
          <a:xfrm flipH="1" flipV="1">
            <a:off x="5606473" y="2438400"/>
            <a:ext cx="3194627" cy="7666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8" name="Picture 10">
            <a:extLst>
              <a:ext uri="{FF2B5EF4-FFF2-40B4-BE49-F238E27FC236}">
                <a16:creationId xmlns:a16="http://schemas.microsoft.com/office/drawing/2014/main" id="{837DDF71-22D0-BCED-4499-8B76B425B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836" y="387929"/>
            <a:ext cx="6161995" cy="231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55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A5C23AC-E344-F42E-0161-097FF95F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38" y="274638"/>
            <a:ext cx="8094662" cy="960437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Results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E470CC-E052-DE97-1FC8-58E736E5CC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9"/>
          <a:stretch/>
        </p:blipFill>
        <p:spPr bwMode="auto">
          <a:xfrm>
            <a:off x="88297" y="1235075"/>
            <a:ext cx="9142789" cy="417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561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E89802B8-136A-97D2-0F06-1D627E01FB6F}"/>
              </a:ext>
            </a:extLst>
          </p:cNvPr>
          <p:cNvSpPr txBox="1"/>
          <p:nvPr/>
        </p:nvSpPr>
        <p:spPr>
          <a:xfrm>
            <a:off x="592666" y="1352260"/>
            <a:ext cx="7369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  <a:spcAft>
                <a:spcPts val="900"/>
              </a:spcAft>
            </a:pPr>
            <a:r>
              <a:rPr lang="en-US" sz="1600" b="1">
                <a:solidFill>
                  <a:schemeClr val="tx2"/>
                </a:solidFill>
                <a:latin typeface="+mj-lt"/>
              </a:rPr>
              <a:t>Auto ownership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A5C23AC-E344-F42E-0161-097FF95F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38" y="274638"/>
            <a:ext cx="8094662" cy="960437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Results</a:t>
            </a:r>
            <a:endParaRPr lang="en-US"/>
          </a:p>
        </p:txBody>
      </p:sp>
      <p:pic>
        <p:nvPicPr>
          <p:cNvPr id="5128" name="Picture 8">
            <a:extLst>
              <a:ext uri="{FF2B5EF4-FFF2-40B4-BE49-F238E27FC236}">
                <a16:creationId xmlns:a16="http://schemas.microsoft.com/office/drawing/2014/main" id="{A2AFF29B-C21B-879D-A843-7B702B416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34" y="1869813"/>
            <a:ext cx="8695531" cy="373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321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E89802B8-136A-97D2-0F06-1D627E01FB6F}"/>
              </a:ext>
            </a:extLst>
          </p:cNvPr>
          <p:cNvSpPr txBox="1"/>
          <p:nvPr/>
        </p:nvSpPr>
        <p:spPr>
          <a:xfrm>
            <a:off x="592666" y="1352260"/>
            <a:ext cx="8094134" cy="1190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latin typeface="+mj-lt"/>
              </a:rPr>
              <a:t>Runtime is about 5-6 minutes (the proto-pop is very simple)</a:t>
            </a:r>
          </a:p>
          <a:p>
            <a:pPr marL="285750" indent="-285750"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latin typeface="+mj-lt"/>
              </a:rPr>
              <a:t>Adjusting </a:t>
            </a:r>
            <a:r>
              <a:rPr lang="en-US" sz="1600" err="1">
                <a:solidFill>
                  <a:schemeClr val="tx2"/>
                </a:solidFill>
                <a:latin typeface="+mj-lt"/>
              </a:rPr>
              <a:t>SAMPLE_SIZE</a:t>
            </a:r>
            <a:r>
              <a:rPr lang="en-US" sz="1600">
                <a:solidFill>
                  <a:schemeClr val="tx2"/>
                </a:solidFill>
                <a:latin typeface="+mj-lt"/>
              </a:rPr>
              <a:t> parameter in location configs had little impact on runtime</a:t>
            </a:r>
          </a:p>
          <a:p>
            <a:pPr marL="285750" indent="-285750"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latin typeface="+mj-lt"/>
              </a:rPr>
              <a:t>Need to inspect this further…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A5C23AC-E344-F42E-0161-097FF95F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38" y="274638"/>
            <a:ext cx="8094662" cy="960437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Results</a:t>
            </a:r>
            <a:endParaRPr lang="en-US"/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56EB6C19-6687-B581-49D6-03F2CDFDB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6" y="2902377"/>
            <a:ext cx="5273169" cy="258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347848-C69C-AF34-4DD5-1C7CF1B137B5}"/>
              </a:ext>
            </a:extLst>
          </p:cNvPr>
          <p:cNvSpPr txBox="1"/>
          <p:nvPr/>
        </p:nvSpPr>
        <p:spPr>
          <a:xfrm>
            <a:off x="436484" y="5336865"/>
            <a:ext cx="1782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0 = no sample limit</a:t>
            </a:r>
          </a:p>
        </p:txBody>
      </p:sp>
      <p:pic>
        <p:nvPicPr>
          <p:cNvPr id="4108" name="Picture 12">
            <a:extLst>
              <a:ext uri="{FF2B5EF4-FFF2-40B4-BE49-F238E27FC236}">
                <a16:creationId xmlns:a16="http://schemas.microsoft.com/office/drawing/2014/main" id="{140083FC-7D97-4176-0C20-7E5E804C7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342" y="2897956"/>
            <a:ext cx="2668207" cy="268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92701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Presentation">
  <a:themeElements>
    <a:clrScheme name="RSG">
      <a:dk1>
        <a:srgbClr val="48484A"/>
      </a:dk1>
      <a:lt1>
        <a:sysClr val="window" lastClr="FFFFFF"/>
      </a:lt1>
      <a:dk2>
        <a:srgbClr val="262626"/>
      </a:dk2>
      <a:lt2>
        <a:srgbClr val="F68B1F"/>
      </a:lt2>
      <a:accent1>
        <a:srgbClr val="006FA1"/>
      </a:accent1>
      <a:accent2>
        <a:srgbClr val="75BEE9"/>
      </a:accent2>
      <a:accent3>
        <a:srgbClr val="63AF5E"/>
      </a:accent3>
      <a:accent4>
        <a:srgbClr val="FFC20E"/>
      </a:accent4>
      <a:accent5>
        <a:srgbClr val="524D85"/>
      </a:accent5>
      <a:accent6>
        <a:srgbClr val="BA1222"/>
      </a:accent6>
      <a:hlink>
        <a:srgbClr val="0000FF"/>
      </a:hlink>
      <a:folHlink>
        <a:srgbClr val="B1B3B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SG PPT Template.potx" id="{A0528EC9-2258-4581-B058-A68B49F49A43}" vid="{F31A000E-1271-497E-938C-E6540C2F57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13F22F024EFA44826A791B81F3079A" ma:contentTypeVersion="6" ma:contentTypeDescription="Create a new document." ma:contentTypeScope="" ma:versionID="2ecedf58ff87f17f5ff7655052ae28c3">
  <xsd:schema xmlns:xsd="http://www.w3.org/2001/XMLSchema" xmlns:xs="http://www.w3.org/2001/XMLSchema" xmlns:p="http://schemas.microsoft.com/office/2006/metadata/properties" xmlns:ns2="3b65cedd-b89c-45c3-8ddb-4ec47d4a5935" targetNamespace="http://schemas.microsoft.com/office/2006/metadata/properties" ma:root="true" ma:fieldsID="69a8700d13d8d11f5e0488911627b4e7" ns2:_="">
    <xsd:import namespace="3b65cedd-b89c-45c3-8ddb-4ec47d4a59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65cedd-b89c-45c3-8ddb-4ec47d4a59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3E702B-A4A8-49D1-8100-74D24C5D8E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B548D2-16E5-4D59-9228-B99A31CAF826}">
  <ds:schemaRefs>
    <ds:schemaRef ds:uri="3b65cedd-b89c-45c3-8ddb-4ec47d4a593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8949C33-1E36-4117-9157-BAA8AB242280}">
  <ds:schemaRefs>
    <ds:schemaRef ds:uri="3b65cedd-b89c-45c3-8ddb-4ec47d4a59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RSG PPT Template</Template>
  <Application>Microsoft Office PowerPoint</Application>
  <PresentationFormat>On-screen Show (4:3)</PresentationFormat>
  <Slides>19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PowerPoint Presentation</vt:lpstr>
      <vt:lpstr>PowerPoint Presentation</vt:lpstr>
      <vt:lpstr>Outline</vt:lpstr>
      <vt:lpstr>PowerPoint Presentation</vt:lpstr>
      <vt:lpstr>Current Progress</vt:lpstr>
      <vt:lpstr>Model outline</vt:lpstr>
      <vt:lpstr>Results</vt:lpstr>
      <vt:lpstr>Results</vt:lpstr>
      <vt:lpstr>Results</vt:lpstr>
      <vt:lpstr>Results</vt:lpstr>
      <vt:lpstr>Next steps: Disaggregate Accessibilities</vt:lpstr>
      <vt:lpstr>PowerPoint Presentation</vt:lpstr>
      <vt:lpstr>Incorporating Flexible IDs Into Example</vt:lpstr>
      <vt:lpstr>Incorporating Flexible IDs Into Example</vt:lpstr>
      <vt:lpstr>Flexible Tour &amp; Trip ID Status</vt:lpstr>
      <vt:lpstr>PowerPoint Presentation</vt:lpstr>
      <vt:lpstr>Status</vt:lpstr>
      <vt:lpstr>Questions/Discussion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Freedman</dc:creator>
  <cp:revision>2</cp:revision>
  <dcterms:created xsi:type="dcterms:W3CDTF">2022-03-07T02:31:44Z</dcterms:created>
  <dcterms:modified xsi:type="dcterms:W3CDTF">2022-09-12T11:56:17Z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0x0101005613F22F024EFA44826A791B81F3079A</vt:lpwstr>
  </property>
</Properties>
</file>